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8"/>
  </p:notesMasterIdLst>
  <p:sldIdLst>
    <p:sldId id="554" r:id="rId2"/>
    <p:sldId id="398" r:id="rId3"/>
    <p:sldId id="795" r:id="rId4"/>
    <p:sldId id="545" r:id="rId5"/>
    <p:sldId id="546" r:id="rId6"/>
    <p:sldId id="549" r:id="rId7"/>
    <p:sldId id="541" r:id="rId8"/>
    <p:sldId id="544" r:id="rId9"/>
    <p:sldId id="663" r:id="rId10"/>
    <p:sldId id="664" r:id="rId11"/>
    <p:sldId id="665" r:id="rId12"/>
    <p:sldId id="536" r:id="rId13"/>
    <p:sldId id="537" r:id="rId14"/>
    <p:sldId id="796" r:id="rId15"/>
    <p:sldId id="668" r:id="rId16"/>
    <p:sldId id="671" r:id="rId17"/>
    <p:sldId id="674" r:id="rId18"/>
    <p:sldId id="773" r:id="rId19"/>
    <p:sldId id="772" r:id="rId20"/>
    <p:sldId id="679" r:id="rId21"/>
    <p:sldId id="680" r:id="rId22"/>
    <p:sldId id="681" r:id="rId23"/>
    <p:sldId id="690" r:id="rId24"/>
    <p:sldId id="691" r:id="rId25"/>
    <p:sldId id="692" r:id="rId26"/>
    <p:sldId id="689" r:id="rId27"/>
    <p:sldId id="788" r:id="rId28"/>
    <p:sldId id="789" r:id="rId29"/>
    <p:sldId id="793" r:id="rId30"/>
    <p:sldId id="790" r:id="rId31"/>
    <p:sldId id="794" r:id="rId32"/>
    <p:sldId id="791" r:id="rId33"/>
    <p:sldId id="716" r:id="rId34"/>
    <p:sldId id="786" r:id="rId35"/>
    <p:sldId id="760" r:id="rId36"/>
    <p:sldId id="770" r:id="rId37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6600"/>
    <a:srgbClr val="FF6699"/>
    <a:srgbClr val="9966FF"/>
    <a:srgbClr val="00CCFF"/>
    <a:srgbClr val="00CC00"/>
    <a:srgbClr val="66FF99"/>
    <a:srgbClr val="66CCFF"/>
    <a:srgbClr val="FF99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4253" autoAdjust="0"/>
  </p:normalViewPr>
  <p:slideViewPr>
    <p:cSldViewPr>
      <p:cViewPr>
        <p:scale>
          <a:sx n="90" d="100"/>
          <a:sy n="90" d="100"/>
        </p:scale>
        <p:origin x="-224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1.2676187163174939E-3"/>
          <c:y val="4.6589211176082473E-2"/>
          <c:w val="0.98427571667664171"/>
          <c:h val="0.94621191515119063"/>
        </c:manualLayout>
      </c:layout>
      <c:pie3DChart>
        <c:varyColors val="1"/>
      </c:pie3DChart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4.1221071925097864E-2"/>
          <c:y val="0"/>
          <c:w val="0.9587788856793696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explosion val="25"/>
            <c:spPr>
              <a:solidFill>
                <a:srgbClr val="33CCFF"/>
              </a:solidFill>
            </c:spPr>
          </c:dPt>
          <c:dPt>
            <c:idx val="1"/>
            <c:spPr>
              <a:solidFill>
                <a:srgbClr val="33CC33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explosion val="17"/>
            <c:spPr>
              <a:solidFill>
                <a:srgbClr val="9966FF"/>
              </a:solidFill>
            </c:spPr>
          </c:dPt>
          <c:dLbls>
            <c:dLbl>
              <c:idx val="0"/>
              <c:layout>
                <c:manualLayout>
                  <c:x val="9.7210858089832541E-2"/>
                  <c:y val="1.4399819492026525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61,7</a:t>
                    </a:r>
                  </a:p>
                  <a:p>
                    <a:r>
                      <a: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23,2%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1.1023297758582393E-2"/>
                  <c:y val="-8.122968975669374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40,7</a:t>
                    </a:r>
                  </a:p>
                  <a:p>
                    <a:r>
                      <a:rPr lang="ru-RU" dirty="0" smtClean="0"/>
                      <a:t>15%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2"/>
              <c:layout>
                <c:manualLayout>
                  <c:x val="1.8880640485512143E-3"/>
                  <c:y val="5.04285647064959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155,9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58,9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3"/>
              <c:layout>
                <c:manualLayout>
                  <c:x val="-3.6698094889752883E-2"/>
                  <c:y val="1.6780892006456127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6,8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2,6%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4"/>
              <c:layout>
                <c:manualLayout>
                  <c:x val="7.7184011995855811E-2"/>
                  <c:y val="1.8378513498500192E-2"/>
                </c:manualLayout>
              </c:layout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1.8931625777542604E-2"/>
                  <c:y val="-6.9686701477614183E-3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3.5585824521304744E-2"/>
                  <c:y val="-5.1541495389401178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2.2547415953115487E-2"/>
                  <c:y val="-8.2601933118542567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6.198465718171791E-2"/>
                  <c:y val="-7.727048846424471E-2"/>
                </c:manualLayout>
              </c:layout>
              <c:showVal val="1"/>
              <c:showPercent val="1"/>
              <c:separator>
</c:separator>
            </c:dLbl>
            <c:dLbl>
              <c:idx val="9"/>
              <c:layout>
                <c:manualLayout>
                  <c:x val="7.1224281924813601E-2"/>
                  <c:y val="-2.9022886345961538E-2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Percent val="1"/>
            <c:separator>
</c:separator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27.9</c:v>
                </c:pt>
                <c:pt idx="1">
                  <c:v>12.4</c:v>
                </c:pt>
                <c:pt idx="2">
                  <c:v>90.8</c:v>
                </c:pt>
                <c:pt idx="3">
                  <c:v>7.5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60"/>
      <c:depthPercent val="100"/>
      <c:perspective val="60"/>
    </c:view3D>
    <c:plotArea>
      <c:layout>
        <c:manualLayout>
          <c:layoutTarget val="inner"/>
          <c:xMode val="edge"/>
          <c:yMode val="edge"/>
          <c:x val="8.745584742191179E-3"/>
          <c:y val="1.468986610915286E-2"/>
          <c:w val="0.65456237185766475"/>
          <c:h val="0.912420715880053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9"/>
          <c:dPt>
            <c:idx val="0"/>
            <c:spPr>
              <a:solidFill>
                <a:srgbClr val="3399FF"/>
              </a:solidFill>
            </c:spPr>
          </c:dPt>
          <c:dPt>
            <c:idx val="1"/>
            <c:explosion val="14"/>
            <c:spPr>
              <a:solidFill>
                <a:srgbClr val="00CC00"/>
              </a:solidFill>
            </c:spPr>
          </c:dPt>
          <c:dLbls>
            <c:dLbl>
              <c:idx val="0"/>
              <c:layout>
                <c:manualLayout>
                  <c:x val="8.2300887596511219E-2"/>
                  <c:y val="-0.21275687381536898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>
                        <a:solidFill>
                          <a:schemeClr val="bg1"/>
                        </a:solidFill>
                      </a:rPr>
                      <a:t>663,9 млн. руб.</a:t>
                    </a:r>
                  </a:p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en-US" sz="800" dirty="0">
                        <a:solidFill>
                          <a:schemeClr val="bg1"/>
                        </a:solidFill>
                      </a:rPr>
                      <a:t>
</a:t>
                    </a:r>
                    <a:r>
                      <a:rPr lang="ru-RU" sz="1200" dirty="0" smtClean="0">
                        <a:solidFill>
                          <a:schemeClr val="bg1"/>
                        </a:solidFill>
                      </a:rPr>
                      <a:t>99,0</a:t>
                    </a:r>
                    <a:r>
                      <a:rPr lang="ru-RU" sz="1200" baseline="0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ru-RU" sz="1200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sz="1200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2.0762270675159292E-2"/>
                  <c:y val="-6.8589811569758241E-2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 6,8 млн. руб.</a:t>
                    </a:r>
                  </a:p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1,0</a:t>
                    </a:r>
                    <a:r>
                      <a:rPr lang="ru-RU" sz="1100" baseline="0" dirty="0" smtClean="0"/>
                      <a:t> 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2"/>
              <c:layout>
                <c:manualLayout>
                  <c:x val="8.4954747911389766E-2"/>
                  <c:y val="-0.30279528024223062"/>
                </c:manualLayout>
              </c:layout>
              <c:showVal val="1"/>
              <c:showPercent val="1"/>
              <c:separator>
</c:separator>
            </c:dLbl>
            <c:dLbl>
              <c:idx val="3"/>
              <c:layout>
                <c:manualLayout>
                  <c:x val="9.0371042335975538E-2"/>
                  <c:y val="7.1829100117623626E-2"/>
                </c:manualLayout>
              </c:layout>
              <c:showVal val="1"/>
              <c:showPercent val="1"/>
              <c:separator>
</c:separator>
            </c:dLbl>
            <c:dLbl>
              <c:idx val="4"/>
              <c:layout>
                <c:manualLayout>
                  <c:x val="1.0460270254636981E-3"/>
                  <c:y val="-1.0679809827126794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3</a:t>
                    </a:r>
                    <a:r>
                      <a:rPr lang="en-US" dirty="0"/>
                      <a:t>94,0
</a:t>
                    </a:r>
                    <a:r>
                      <a:rPr lang="en-US" dirty="0" smtClean="0"/>
                      <a:t>1,</a:t>
                    </a:r>
                    <a:r>
                      <a:rPr lang="ru-RU" dirty="0" smtClean="0"/>
                      <a:t>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4.9983244269315434E-2"/>
                  <c:y val="-3.5449579676332256E-2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1.6955168861779845E-2"/>
                  <c:y val="-7.9682998185387002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8.8329577350750366E-2"/>
                  <c:y val="-8.1505573454801528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9.5338195868869768E-2"/>
                  <c:y val="-1.684257304743992E-3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5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Percent val="1"/>
            <c:separator>
</c:separator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36008.800000000003</c:v>
                </c:pt>
                <c:pt idx="1">
                  <c:v>1971.0999999999979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2726455554525151"/>
          <c:y val="0.1975336073769581"/>
          <c:w val="0.32207153750593381"/>
          <c:h val="0.43933207758060944"/>
        </c:manualLayout>
      </c:layout>
      <c:txPr>
        <a:bodyPr/>
        <a:lstStyle/>
        <a:p>
          <a:pPr>
            <a:defRPr sz="2000" b="1" baseline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9CF455-13D7-43F9-AB00-7FB29D453C41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641D1-B792-4FB2-B092-11E70F70F1B4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>
          <a:solidFill>
            <a:schemeClr val="accent2">
              <a:lumMod val="50000"/>
            </a:schemeClr>
          </a:solidFill>
        </a:ln>
        <a:effectLst/>
      </dgm:spPr>
      <dgm:t>
        <a:bodyPr/>
        <a:lstStyle/>
        <a:p>
          <a:pPr algn="ctr" rtl="0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проекту решения Совета депутатов Токарёвского муниципального округа</a:t>
          </a:r>
          <a:endParaRPr lang="en-US" sz="1400" b="1" i="1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ctr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бюджете Токарёвского муниципального округа Тамбовской области на 2025 год и на плановый период 2026 и 2027 годов»</a:t>
          </a:r>
          <a:r>
            <a:rPr lang="ru-RU" sz="1400" b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4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7D5A062-B3DC-4FA7-B4FB-5E2B5A7EF664}" type="sibTrans" cxnId="{83B5B6D4-0ED7-4903-B17B-9682EFDF23E3}">
      <dgm:prSet/>
      <dgm:spPr/>
      <dgm:t>
        <a:bodyPr/>
        <a:lstStyle/>
        <a:p>
          <a:endParaRPr lang="ru-RU"/>
        </a:p>
      </dgm:t>
    </dgm:pt>
    <dgm:pt modelId="{EE62310F-4FAA-4859-8B1B-4C6F93C03542}" type="parTrans" cxnId="{83B5B6D4-0ED7-4903-B17B-9682EFDF23E3}">
      <dgm:prSet/>
      <dgm:spPr/>
      <dgm:t>
        <a:bodyPr/>
        <a:lstStyle/>
        <a:p>
          <a:endParaRPr lang="ru-RU"/>
        </a:p>
      </dgm:t>
    </dgm:pt>
    <dgm:pt modelId="{2726965C-0AC7-4EBE-A222-8556B0A61435}" type="pres">
      <dgm:prSet presAssocID="{579CF455-13D7-43F9-AB00-7FB29D453C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A1CC6-259A-4115-91BF-D6D7EF215702}" type="pres">
      <dgm:prSet presAssocID="{B12641D1-B792-4FB2-B092-11E70F70F1B4}" presName="parentText" presStyleLbl="node1" presStyleIdx="0" presStyleCnt="1" custAng="0" custLinFactNeighborX="272" custLinFactNeighborY="-40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77A8FF-57DD-40FF-9EBF-C21546ECC6CD}" type="presOf" srcId="{B12641D1-B792-4FB2-B092-11E70F70F1B4}" destId="{126A1CC6-259A-4115-91BF-D6D7EF215702}" srcOrd="0" destOrd="0" presId="urn:microsoft.com/office/officeart/2005/8/layout/vList2"/>
    <dgm:cxn modelId="{C6AF36F4-F16D-4373-906F-A37497E0A18A}" type="presOf" srcId="{579CF455-13D7-43F9-AB00-7FB29D453C41}" destId="{2726965C-0AC7-4EBE-A222-8556B0A61435}" srcOrd="0" destOrd="0" presId="urn:microsoft.com/office/officeart/2005/8/layout/vList2"/>
    <dgm:cxn modelId="{83B5B6D4-0ED7-4903-B17B-9682EFDF23E3}" srcId="{579CF455-13D7-43F9-AB00-7FB29D453C41}" destId="{B12641D1-B792-4FB2-B092-11E70F70F1B4}" srcOrd="0" destOrd="0" parTransId="{EE62310F-4FAA-4859-8B1B-4C6F93C03542}" sibTransId="{97D5A062-B3DC-4FA7-B4FB-5E2B5A7EF664}"/>
    <dgm:cxn modelId="{63701B2E-4667-4950-A2F4-ADC038B7C0EB}" type="presParOf" srcId="{2726965C-0AC7-4EBE-A222-8556B0A61435}" destId="{126A1CC6-259A-4115-91BF-D6D7EF215702}" srcOrd="0" destOrd="0" presId="urn:microsoft.com/office/officeart/2005/8/layout/vList2"/>
  </dgm:cxnLst>
  <dgm:bg>
    <a:noFill/>
  </dgm:bg>
  <dgm:whole>
    <a:ln w="9525"/>
  </dgm:whole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X="-2632" custLinFactNeighborY="-26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53DFA95E-DE19-4C12-B2B4-FD8DD0A30132}" type="presOf" srcId="{EEC1C283-495D-4AB5-BF01-679B933F9101}" destId="{504E3978-C4C0-4D8A-A58B-A9F68080032D}" srcOrd="0" destOrd="0" presId="urn:microsoft.com/office/officeart/2005/8/layout/vList2"/>
    <dgm:cxn modelId="{4AA87DBA-7E25-4A85-9440-00DD3BDE8417}" type="presOf" srcId="{D551FE4E-1C93-4E13-AB0A-EC1C0ADAD0D6}" destId="{09FD6A00-ECA9-48BA-A4DD-6D4505350AC3}" srcOrd="0" destOrd="0" presId="urn:microsoft.com/office/officeart/2005/8/layout/vList2"/>
    <dgm:cxn modelId="{0E659E00-CF9D-4BBD-8A3A-C0448C0F25DD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Виды налогов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Y="203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7AF79A-A002-44AB-BAE0-DD8FE3B03504}" type="presOf" srcId="{D551FE4E-1C93-4E13-AB0A-EC1C0ADAD0D6}" destId="{09FD6A00-ECA9-48BA-A4DD-6D4505350AC3}" srcOrd="0" destOrd="0" presId="urn:microsoft.com/office/officeart/2005/8/layout/vList2"/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CF369089-74B6-4FF9-A3EE-3E4F433F909B}" type="presOf" srcId="{EEC1C283-495D-4AB5-BF01-679B933F9101}" destId="{504E3978-C4C0-4D8A-A58B-A9F68080032D}" srcOrd="0" destOrd="0" presId="urn:microsoft.com/office/officeart/2005/8/layout/vList2"/>
    <dgm:cxn modelId="{6B10AFB5-D464-4674-B83B-E324F38A6066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6A1CC6-259A-4115-91BF-D6D7EF215702}">
      <dsp:nvSpPr>
        <dsp:cNvPr id="0" name=""/>
        <dsp:cNvSpPr/>
      </dsp:nvSpPr>
      <dsp:spPr>
        <a:xfrm>
          <a:off x="0" y="0"/>
          <a:ext cx="6696744" cy="1141920"/>
        </a:xfrm>
        <a:prstGeom prst="roundRect">
          <a:avLst/>
        </a:prstGeom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проекту решения Совета депутатов Токарёвского муниципального округа</a:t>
          </a:r>
          <a:endParaRPr lang="en-US" sz="1400" b="1" i="1" kern="1200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бюджете Токарёвского муниципального округа Тамбовской области на 2025 год и на плановый период 2026 и 2027 годов»</a:t>
          </a:r>
          <a:r>
            <a:rPr lang="ru-RU" sz="1400" b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400" kern="12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0"/>
        <a:ext cx="6696744" cy="11419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635" y="0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FD59A63-4C61-41B0-B74E-9609CC6F5AEA}" type="datetimeFigureOut">
              <a:rPr lang="ru-RU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1363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80" tIns="45491" rIns="90980" bIns="4549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8457" y="4715473"/>
            <a:ext cx="5333723" cy="4469200"/>
          </a:xfrm>
          <a:prstGeom prst="rect">
            <a:avLst/>
          </a:prstGeom>
        </p:spPr>
        <p:txBody>
          <a:bodyPr vert="horz" lIns="90980" tIns="45491" rIns="90980" bIns="45491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946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635" y="9430946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E3878CA-8A0D-4DC3-9CC3-EBAA7B5E70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05F4F-3CA1-4F25-B42E-2F597A2AA006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BC8E264-9BF1-4BBB-8980-26646928572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81638-FACB-4421-BF38-E1C4BDC62D81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D852A-AAE2-42EA-967E-9454E81A1F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B23BA-7560-4F0F-A287-3780022AD927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81E1B-3B64-430A-BD88-B19DEE7598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C8F34-8B17-4B66-AAE0-C98815DEFED7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0F2C-786B-4888-BDDD-00C357B8F2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85766-B410-468C-85A8-31C7E0C8226C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8C3775-4ADD-4B77-9EE2-52E89589A77C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BB1F0-2437-4DE5-BB4C-1346FFBF274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AFE835-57B0-4295-9FB3-9A19874387CE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756DB3-C886-4741-AF5B-FE7071043B01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9C80348-237F-4EE7-86AB-7F772D2BBC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207B93-E78E-44A6-BA6E-B7ADB153BAB6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D4199-738A-4F82-9E16-93685ACAE3BF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8A8E8E-0F19-43EA-B565-1147DAF43C73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FA2D9-F91D-417D-ABDD-019CDBC3E20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4C01C-9B70-4E85-BAFE-7942E5006F7E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5A919-EA1C-418D-86F8-556FD63DAA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D5DDAF4-8D8F-491C-84CD-9D54016F6816}" type="datetime1">
              <a:rPr lang="ru-RU" smtClean="0"/>
              <a:pPr>
                <a:defRPr/>
              </a:pPr>
              <a:t>03.12.2024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8B6FC6F-F345-4983-9755-1AB6273B7E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fin@r57tambov.gov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7" descr="ann_uploaded503_2013-05-28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282" y="1714488"/>
            <a:ext cx="8730725" cy="4954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1800200" cy="1152128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/>
        </p:nvGraphicFramePr>
        <p:xfrm>
          <a:off x="2285984" y="500042"/>
          <a:ext cx="6696744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Группа 5"/>
          <p:cNvGrpSpPr/>
          <p:nvPr/>
        </p:nvGrpSpPr>
        <p:grpSpPr>
          <a:xfrm>
            <a:off x="2018339" y="2852936"/>
            <a:ext cx="5141100" cy="1792863"/>
            <a:chOff x="-98378" y="218624"/>
            <a:chExt cx="7023755" cy="1216800"/>
          </a:xfrm>
          <a:scene3d>
            <a:camera prst="orthographicFront"/>
            <a:lightRig rig="chilly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98378" y="218624"/>
              <a:ext cx="6984775" cy="12168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bg1"/>
                </a:gs>
                <a:gs pos="100000">
                  <a:srgbClr val="CC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2">
                  <a:lumMod val="50000"/>
                </a:schemeClr>
              </a:solidFill>
            </a:ln>
            <a:effectLst/>
            <a:sp3d prstMaterial="translucentPowder">
              <a:bevelT w="127000" h="25400" prst="softRound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59400" y="275740"/>
              <a:ext cx="6865977" cy="10980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БЮДЖЕТ </a:t>
              </a:r>
              <a:endPara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ДЛЯ ГРАЖДАН</a:t>
              </a:r>
              <a:endPara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251520" y="1196752"/>
            <a:ext cx="8496944" cy="132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 налогом понимается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347864" y="2672244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03848" y="3257600"/>
            <a:ext cx="280831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Региональные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82512" y="3257600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Федеральные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28184" y="3257600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Местные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0" y="3933059"/>
            <a:ext cx="2856804" cy="2736301"/>
            <a:chOff x="17134" y="-5304"/>
            <a:chExt cx="1981955" cy="339171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99914" y="-5304"/>
              <a:ext cx="1834349" cy="333878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обязательны к уплате на всей территории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прибыль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3933056"/>
            <a:ext cx="2856804" cy="2736304"/>
            <a:chOff x="17134" y="8562"/>
            <a:chExt cx="1981955" cy="325317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99914" y="8562"/>
              <a:ext cx="1858287" cy="325317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законами субъектов РФ и обязательны к уплате на территории субъектов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транспортный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игорный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бизнес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287195" y="3861048"/>
            <a:ext cx="2856805" cy="2808110"/>
            <a:chOff x="70174" y="-13865"/>
            <a:chExt cx="1981955" cy="333854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79191" y="-13865"/>
              <a:ext cx="1877633" cy="328573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35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</a:t>
              </a:r>
              <a:endParaRPr lang="en-US" sz="135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endPara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земельный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70174" y="3257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499992" y="3068960"/>
            <a:ext cx="216024" cy="17852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706275">
            <a:off x="6008117" y="2975785"/>
            <a:ext cx="216024" cy="32126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2869928">
            <a:off x="3004773" y="2981126"/>
            <a:ext cx="216024" cy="32121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411760" y="357301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Установлены Налоговым кодексом РФ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395536" y="188640"/>
            <a:ext cx="8501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Федеральные, региональные, местные налоги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>
          <a:xfrm>
            <a:off x="8532440" y="6525344"/>
            <a:ext cx="611560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10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507288" cy="14176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–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помощь, передаваемая бюджету другого уровня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C5C40F2C-786B-4888-BDDD-00C357B8F25F}" type="slidenum">
              <a:rPr lang="ru-RU" smtClean="0"/>
              <a:pPr algn="ctr">
                <a:defRPr/>
              </a:pPr>
              <a:t>11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484785"/>
          <a:ext cx="8496944" cy="4859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691"/>
                <a:gridCol w="5737253"/>
              </a:tblGrid>
              <a:tr h="55490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Виды межбюджетных трансфертов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Определение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5725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Дотации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лат.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Dotatio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дар, пожертвование)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без  определения  конкретной  цели их  использования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(в качестве финансовой помощи)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00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Субвенции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«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Subvenire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–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приходить на помощь)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DA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для исполнения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полномочий, переданных другим публично-правовым образованиям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592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Субсидии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(от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Subsidium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поддержка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en-US" sz="1000" baseline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 условиях софинансирования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(долевого финансирования) расходов других бюджетов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2132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Иные межбюджетные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трансферты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в случаях и порядке, предусмотренных законами и принимаемыми в соответствии с ними иными нормативными правовыми актами органов государственной власти 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96751"/>
            <a:ext cx="8064896" cy="532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процесс – ежегодное формирование и исполнение бюджета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331640" y="1772816"/>
            <a:ext cx="6480720" cy="648072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основано на: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212976"/>
            <a:ext cx="2376264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прогнозе социально-экономического развития Токарёвского муниципального округа Тамбовской области</a:t>
            </a:r>
            <a:endParaRPr lang="ru-RU" sz="2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747" y="3211072"/>
            <a:ext cx="2560389" cy="28822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основных направлениях бюджетной и налоговой политики </a:t>
            </a:r>
            <a:endParaRPr lang="ru-RU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24276" y="3212976"/>
            <a:ext cx="2552179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программах Токарёвского муниципального округа Тамбовской области</a:t>
            </a:r>
          </a:p>
        </p:txBody>
      </p:sp>
      <p:sp>
        <p:nvSpPr>
          <p:cNvPr id="10" name="Стрелка вправо 9"/>
          <p:cNvSpPr/>
          <p:nvPr/>
        </p:nvSpPr>
        <p:spPr>
          <a:xfrm rot="6291898">
            <a:off x="1779745" y="267880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4050334">
            <a:off x="6987767" y="2673423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384508" y="268038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налоговой политики </a:t>
            </a:r>
            <a:r>
              <a:rPr lang="ru-RU" sz="19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 на 2025 год И на плановый период </a:t>
            </a:r>
            <a:r>
              <a:rPr lang="en-US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и 2027 годов</a:t>
            </a:r>
            <a:endParaRPr lang="ru-RU" sz="1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совершенствование налогового законодательства муниципального округа с учетом изменений в налоговом законодательстве Российской Федерации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системы управления налоговыми льготами, с учетом проведения комплексной оценки (обоснованность, целесообразность, результативность, влияние на экономику) предлагаемых к введению налоговых льгот и установления ограниченных сроков их действия;</a:t>
            </a: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обеспечение бюджетной, экономической и социальной эффективности налоговых расходов бюджета Токарёвского муниципального округа Тамбовской области;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оказание содействия среднему и малому бизнесу для развития предпринимательской 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усиление мер по укреплению налоговой дисциплины налогоплательщиков;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распространение на территории муниципального округа механизмов самообложения граждан и инициативных платежей путем вовлечения граждан в управленческие процессы обеспечения своей жизнедеятельности;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методов налогового администрирования через повышение прозрачности и эффективности работы с дебиторской задолженностью; 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повышение эффективности управления муниципальным имуществом муниципального округа.</a:t>
            </a:r>
          </a:p>
          <a:p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бюджетной политики ТОКАРЁВСКОГО муниципального округа на 2025 год и на плановый период 2026 и 2027 годов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126242" cy="650085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социальных обязательств муниципального округа;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устойчивости и сбалансированности бюджета муниципального округа; 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рациональное и эффективное использование имеющихся бюджетных средств;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условий соглашений, заключенных от имени муниципального округа о мерах по социально – экономическому развитию и оздоровлению муниципальных финансов муниципального округа;</a:t>
            </a:r>
            <a:endParaRPr lang="ru-RU" sz="19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 и проведение эффективного внутреннего финансового аудита в соответствии с федеральными стандартами.</a:t>
            </a:r>
          </a:p>
          <a:p>
            <a:endParaRPr lang="ru-RU" sz="1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бюджет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муниципального округа Тамбовской области на 2025 – 2027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гг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.,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млн. руб.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85859"/>
          <a:ext cx="8349022" cy="46146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72513"/>
                <a:gridCol w="1557249"/>
                <a:gridCol w="1648852"/>
                <a:gridCol w="1570408"/>
              </a:tblGrid>
              <a:tr h="43884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показателей</a:t>
                      </a:r>
                      <a:endParaRPr lang="ru-RU" sz="16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Бюджет  на</a:t>
                      </a:r>
                      <a:endParaRPr lang="ru-RU" sz="15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11982"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2025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2026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2027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6992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670,7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808,4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696,4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00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Налоговые и неналоговые доходы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405,5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419,3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447,5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478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265,1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389,0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248,9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7764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670,7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808,4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696,4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6241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ДЕФИЦИТ (-), ПРОФИЦИТ(+)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46114">
                <a:tc>
                  <a:txBody>
                    <a:bodyPr/>
                    <a:lstStyle/>
                    <a:p>
                      <a:r>
                        <a:rPr kumimoji="0" lang="ru-RU" sz="1400" kern="1200" dirty="0" smtClean="0"/>
                        <a:t>МУНИЦИПАЛЬНЫЙ ДОЛГ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24328" y="1340768"/>
            <a:ext cx="136815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accent3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extBox 14"/>
          <p:cNvSpPr txBox="1">
            <a:spLocks noChangeArrowheads="1"/>
          </p:cNvSpPr>
          <p:nvPr/>
        </p:nvSpPr>
        <p:spPr bwMode="auto">
          <a:xfrm>
            <a:off x="0" y="18891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ctr"/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Муниципальный долг Муниципального образования </a:t>
            </a:r>
            <a:endParaRPr lang="ru-RU" sz="20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4068763" y="836613"/>
            <a:ext cx="504031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долг </a:t>
            </a:r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 образования Российской Федерации возникает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 силу осуществления заимствований. </a:t>
            </a:r>
            <a:endParaRPr lang="ru-RU" sz="2000" dirty="0" smtClean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Заимствования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необходимы для</a:t>
            </a:r>
            <a:r>
              <a:rPr lang="en-US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12643" name="Picture 13" descr="9093550013491079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3167063" cy="237648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4932363" y="4437063"/>
            <a:ext cx="4028667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Все заимствования подлежат </a:t>
            </a:r>
          </a:p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учету в долговой </a:t>
            </a:r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книге муниципального</a:t>
            </a:r>
          </a:p>
          <a:p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образования Российской Федерации</a:t>
            </a:r>
            <a:r>
              <a:rPr lang="en-US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банковские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бюджетные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размещение ценных бумаг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предоставление гарантий</a:t>
            </a:r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250825" y="3692525"/>
            <a:ext cx="4552849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долг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должен превышать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объёма собственных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доходов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бюджета муниципального образования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Российской Федерации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Расходы на обслуживание долга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должны превышать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15% 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расходов  бюджета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образования Российской Федерации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исключением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субвенций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0" name="AutoShape 16"/>
          <p:cNvSpPr>
            <a:spLocks noChangeArrowheads="1"/>
          </p:cNvSpPr>
          <p:nvPr/>
        </p:nvSpPr>
        <p:spPr bwMode="auto">
          <a:xfrm>
            <a:off x="507605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8801" name="AutoShape 17"/>
          <p:cNvSpPr>
            <a:spLocks noChangeArrowheads="1"/>
          </p:cNvSpPr>
          <p:nvPr/>
        </p:nvSpPr>
        <p:spPr bwMode="auto">
          <a:xfrm>
            <a:off x="759633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52" name="Text Box 18"/>
          <p:cNvSpPr txBox="1">
            <a:spLocks noChangeArrowheads="1"/>
          </p:cNvSpPr>
          <p:nvPr/>
        </p:nvSpPr>
        <p:spPr bwMode="auto">
          <a:xfrm>
            <a:off x="3327400" y="33051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53" name="Text Box 20"/>
          <p:cNvSpPr txBox="1">
            <a:spLocks noChangeArrowheads="1"/>
          </p:cNvSpPr>
          <p:nvPr/>
        </p:nvSpPr>
        <p:spPr bwMode="auto">
          <a:xfrm>
            <a:off x="3687763" y="37369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6" name="Rectangle 22"/>
          <p:cNvSpPr>
            <a:spLocks noChangeArrowheads="1"/>
          </p:cNvSpPr>
          <p:nvPr/>
        </p:nvSpPr>
        <p:spPr bwMode="auto">
          <a:xfrm>
            <a:off x="421163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Финансирования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дефицита бюджета</a:t>
            </a:r>
          </a:p>
        </p:txBody>
      </p:sp>
      <p:sp>
        <p:nvSpPr>
          <p:cNvPr id="118808" name="Rectangle 24"/>
          <p:cNvSpPr>
            <a:spLocks noChangeArrowheads="1"/>
          </p:cNvSpPr>
          <p:nvPr/>
        </p:nvSpPr>
        <p:spPr bwMode="auto">
          <a:xfrm>
            <a:off x="673258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Погашения долговых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обязательств</a:t>
            </a:r>
          </a:p>
        </p:txBody>
      </p:sp>
      <p:sp>
        <p:nvSpPr>
          <p:cNvPr id="118809" name="AutoShape 25"/>
          <p:cNvSpPr>
            <a:spLocks/>
          </p:cNvSpPr>
          <p:nvPr/>
        </p:nvSpPr>
        <p:spPr bwMode="auto">
          <a:xfrm rot="5400000">
            <a:off x="6356725" y="1802993"/>
            <a:ext cx="388937" cy="4752975"/>
          </a:xfrm>
          <a:prstGeom prst="rightBrace">
            <a:avLst>
              <a:gd name="adj1" fmla="val 10183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63" name="Text Box 26"/>
          <p:cNvSpPr txBox="1">
            <a:spLocks noChangeArrowheads="1"/>
          </p:cNvSpPr>
          <p:nvPr/>
        </p:nvSpPr>
        <p:spPr bwMode="auto">
          <a:xfrm>
            <a:off x="323850" y="3284538"/>
            <a:ext cx="1179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ВАЖНО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82000" y="6613525"/>
            <a:ext cx="762000" cy="244475"/>
          </a:xfrm>
        </p:spPr>
        <p:txBody>
          <a:bodyPr/>
          <a:lstStyle/>
          <a:p>
            <a:pPr>
              <a:defRPr/>
            </a:pPr>
            <a:fld id="{1E5CAA9A-0480-41E5-A6DC-B82EB457D474}" type="slidenum">
              <a:rPr lang="en-US">
                <a:solidFill>
                  <a:schemeClr val="accent2">
                    <a:lumMod val="75000"/>
                  </a:schemeClr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58417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  <a: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Токарёвский муниципальный округ получает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из бюджета Тамбовской области следующие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виды межбюджетных трансфертов:</a:t>
            </a:r>
          </a:p>
          <a:p>
            <a:pPr>
              <a:buFont typeface="Wingdings" pitchFamily="2" charset="2"/>
              <a:buChar char="Ø"/>
            </a:pPr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дотации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субсидии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субвенции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иные межбюджетные трансферты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72008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межбюджетных трансфертов, </a:t>
            </a:r>
            <a:b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поступающих в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ТокарЁвский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муниципальный округ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4644008" y="2060848"/>
          <a:ext cx="43924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graphicFrame>
        <p:nvGraphicFramePr>
          <p:cNvPr id="5" name="Содержимое 26"/>
          <p:cNvGraphicFramePr>
            <a:graphicFrameLocks/>
          </p:cNvGraphicFramePr>
          <p:nvPr/>
        </p:nvGraphicFramePr>
        <p:xfrm>
          <a:off x="0" y="2071678"/>
          <a:ext cx="8858280" cy="3527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444208" y="1124744"/>
            <a:ext cx="128588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79512" y="1000108"/>
            <a:ext cx="8964488" cy="600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2025 год </a:t>
            </a:r>
          </a:p>
          <a:p>
            <a:pPr algn="ctr">
              <a:spcBef>
                <a:spcPts val="0"/>
              </a:spcBef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67544" y="5661248"/>
            <a:ext cx="214314" cy="214314"/>
          </a:xfrm>
          <a:prstGeom prst="rect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82640" y="5589240"/>
            <a:ext cx="134108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Субсидии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67544" y="6237312"/>
            <a:ext cx="214314" cy="214314"/>
          </a:xfrm>
          <a:prstGeom prst="rect">
            <a:avLst/>
          </a:prstGeom>
          <a:solidFill>
            <a:srgbClr val="33CC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2627784" y="6165304"/>
            <a:ext cx="214314" cy="214314"/>
          </a:xfrm>
          <a:prstGeom prst="rect">
            <a:avLst/>
          </a:prstGeom>
          <a:solidFill>
            <a:srgbClr val="99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627784" y="5661248"/>
            <a:ext cx="214314" cy="214314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55576" y="6165304"/>
            <a:ext cx="152055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843808" y="5589240"/>
            <a:ext cx="172819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Субвенции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843808" y="6093296"/>
            <a:ext cx="2808312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межбюджетные трансферты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39552" y="1643050"/>
            <a:ext cx="881879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265,1 млн. рублей  </a:t>
            </a:r>
            <a:endParaRPr lang="ru-RU" sz="17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«Бюджет для граждан»?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это документ, содержащий основные положения сформированного проекта решения «О бюджете Токарёвского муниципального округа Тамбовской области на 2025 год и на плановый период 2026 и 2027 годов» в доступной и понятной для граждан форме.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Представленная информация предназначена для широкого круга пользователей и будет интересна и полезна разным категориям населения: студентам, педагогам, врачам, молодым семьям, пенсионерам и другим лицам, проявляющим активный интерес к процессу формирования бюджета Токарёвского муниципального округа Тамбовской области.</a:t>
            </a:r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395536" y="4221163"/>
          <a:ext cx="83529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929"/>
                <a:gridCol w="1999748"/>
                <a:gridCol w="2052838"/>
                <a:gridCol w="2194413"/>
              </a:tblGrid>
              <a:tr h="468640"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типам расходных обязательств </a:t>
                      </a:r>
                    </a:p>
                    <a:p>
                      <a:pPr algn="ctr"/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функциям государства </a:t>
                      </a:r>
                      <a:endParaRPr lang="ru-RU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госпрограммам</a:t>
                      </a: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ведомствам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Равнобедренный треугольник 21"/>
          <p:cNvSpPr/>
          <p:nvPr/>
        </p:nvSpPr>
        <p:spPr>
          <a:xfrm>
            <a:off x="539552" y="692696"/>
            <a:ext cx="7992888" cy="2232248"/>
          </a:xfrm>
          <a:prstGeom prst="triangle">
            <a:avLst>
              <a:gd name="adj" fmla="val 49110"/>
            </a:avLst>
          </a:prstGeom>
          <a:solidFill>
            <a:schemeClr val="accent2">
              <a:lumMod val="75000"/>
              <a:alpha val="93000"/>
            </a:schemeClr>
          </a:solidFill>
          <a:ln cap="sq" cmpd="thickThin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88900">
            <a:bevelT w="101600" h="1016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БЮДЖЕТА</a:t>
            </a:r>
            <a:endParaRPr lang="ru-RU" sz="2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1561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3059832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507605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7020272" y="3140968"/>
            <a:ext cx="1080120" cy="10081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Понятие и типы расходных обязательств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988840"/>
          <a:ext cx="8640960" cy="338437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343400"/>
                <a:gridCol w="4297560"/>
              </a:tblGrid>
              <a:tr h="4609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Расходные обязательства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Основания</a:t>
                      </a:r>
                      <a:r>
                        <a:rPr lang="ru-RU" sz="1400" baseline="0" dirty="0" smtClean="0"/>
                        <a:t> для возникновения и оплаты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ПУБЛИЧНЫЕ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Законы, определяющие объёмы и правила определения объёма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обязательств перед гражданами, организациями, органами власти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40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числе:</a:t>
                      </a:r>
                      <a:endParaRPr lang="ru-RU" sz="1400" i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 законы, устанавливающие права граждан на получение социальных выплат (пенсий, пособий, компенсаций)</a:t>
                      </a:r>
                      <a:endParaRPr lang="ru-RU" sz="1400" i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404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ГРАЖДАНСКО-ПРАВОВЫЕ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Государственный (муниципальный) контракт, трудовое соглашение и т.д.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093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Межгосударственный договор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(соглашение)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73616" y="6545960"/>
            <a:ext cx="734888" cy="267416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6876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Расходное обязательство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обязанность выплатить денежные средства из соответствующего бюджета.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бюджетов по основным функциям государства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66488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22</a:t>
            </a:fld>
            <a:endParaRPr lang="ru-RU" dirty="0"/>
          </a:p>
        </p:txBody>
      </p:sp>
      <p:pic>
        <p:nvPicPr>
          <p:cNvPr id="1026" name="Picture 2" descr="C:\Users\fu74\Documents\Без 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772400" cy="2838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365104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Полный перечень разделов и подразделов классификации расходов бюджетов приведён в статье 21 Бюджетного кодекса Российской Федерации.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Например, в составе раздела «Образование», в том числе, выделяются: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Дошкольное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Общее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Начальное профессиональное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Среднее профессиональное образование и др.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муниципальная программа?</a:t>
            </a:r>
            <a:endParaRPr lang="ru-RU" sz="28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это документ, определяющий: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цели и задачи государственной политики в определенной сфере,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способы их достижения, примерные объемы используемых финансовых ресурсов.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объединяет все финансовые и иные ресурсы, планируемые на достижение определенной стратегической цели социально-экономического развития Токарёвского муниципального округа.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разрабатывается на период до 30 года.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утверждается постановлением администрации Токарёвского муниципального округа.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2025 – 2027 годах в Токарёвском муниципальном округе будет осуществляться реализация 22 муниципальных программ Токарёвского муниципального округа.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Как выглядит бюджет </a:t>
            </a:r>
            <a:r>
              <a:rPr lang="ru-RU" sz="2400" b="1" dirty="0" err="1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 в разрезе муниципальных программ  </a:t>
            </a:r>
            <a:endParaRPr lang="ru-RU" sz="14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52733"/>
          <a:ext cx="8775719" cy="5061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16624"/>
                <a:gridCol w="1080120"/>
                <a:gridCol w="998855"/>
                <a:gridCol w="1080120"/>
              </a:tblGrid>
              <a:tr h="5727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2025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2026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2027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b="1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Расходы,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всего (</a:t>
                      </a:r>
                      <a:r>
                        <a:rPr lang="ru-RU" sz="12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</a:t>
                      </a:r>
                      <a:r>
                        <a:rPr lang="ru-RU" sz="1200" b="1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лн.руб.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670,7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788,2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661,6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51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из них: расходы на реализацию  муниципальных программ </a:t>
                      </a:r>
                    </a:p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562,8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545,7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554,6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16713">
                <a:tc gridSpan="4">
                  <a:txBody>
                    <a:bodyPr/>
                    <a:lstStyle/>
                    <a:p>
                      <a:pPr algn="ctr"/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528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01. Развитие образования Токарёвского  муниципального округа 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279,2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395,9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267,4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384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02. Развитие культуры  и туризма Токарёвского  муниципального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округа</a:t>
                      </a:r>
                      <a:endParaRPr lang="ru-RU" sz="14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56,1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56,6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56,6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2833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03. Развитие институтов гражданского общества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04. Развитие  транспортной  системы и дорожного хозяйства Токарёвского муниципального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93,0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99,8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99,8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05.Обеспечение населения комфортным и доступным жильем и коммунальными услугами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52111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06. Развитие сельского хозяйства и регулирования рынков сельскохозяйственной продукции, сырья и продовольствия Токарёвского 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</a:t>
                      </a: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9589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973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5048" y="6734556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25</a:t>
            </a:fld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2843" y="404812"/>
          <a:ext cx="8786875" cy="104351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19028"/>
                <a:gridCol w="1089282"/>
                <a:gridCol w="1016664"/>
                <a:gridCol w="1161901"/>
              </a:tblGrid>
              <a:tr h="92153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2025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2026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2027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81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07.Социальная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поддержка граждан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471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08. Защита населения  и территорий от чрезвычайных ситуаций, обеспечение пожарной безопасности и безопасности людей на водных объектах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352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09. Развитие физической культуры и спорта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4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10.Обеспечение безопасности населения Токарёвского муниципального округа и противодействие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преступности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94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 Эффективное управление финансами и оптимизация муниципального долга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57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 Экономическое развитие и инновационная экономика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166,9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167,4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163,4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13.Энергосбережение и повышение энергетической эффективности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39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14.Доступная среда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64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15.Эффективное управление  муниципальной собственностью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16.Информационное общество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17.Муниципальная программа комплексного развития сельских территорий Токарёвского муниципального округа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18.Муниципальная программа по укреплению здоровья, увеличению периода активного долголетия и продолжительности здоровой жизни граждан старшего поколения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19.Укрепление общественного здоровья населения Токарёвского 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20.Благоустройство и содержание территории Токарёвского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21.Комплексная программа развития и модернизации объектов коммунальной инфраструктуры Токарёвского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22.Формирование современной городской среды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Удельный вес программных расходов бюджета Токарёвского муниципального округа Тамбовской области в 2025 году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129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Расходы бюджета на образование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428623" y="1643062"/>
          <a:ext cx="8286780" cy="3119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623"/>
                <a:gridCol w="1654490"/>
                <a:gridCol w="1366753"/>
                <a:gridCol w="1596914"/>
              </a:tblGrid>
              <a:tr h="66340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2025 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2026г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2027г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Дошкольное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29,0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320,6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192,2</a:t>
                      </a:r>
                      <a:endParaRPr lang="ru-RU" dirty="0"/>
                    </a:p>
                  </a:txBody>
                  <a:tcPr/>
                </a:tc>
              </a:tr>
              <a:tr h="639585"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Дополнительное образование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14,2</a:t>
                      </a:r>
                    </a:p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14,3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63401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Другие вопросы в области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28,2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392,1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263,7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40F2C-786B-4888-BDDD-00C357B8F25F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дошкольного образования района представлена: 4 дошкольными образовательными учреждениями, которые посещают 416 человек. </a:t>
            </a:r>
            <a:endParaRPr lang="ru-RU" sz="1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14488"/>
            <a:ext cx="452572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86368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4016194" cy="266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4071942"/>
            <a:ext cx="3980393" cy="26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прозрачность (открытость) бюджета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marL="2160000" indent="0" algn="ctr">
              <a:spcBef>
                <a:spcPts val="0"/>
              </a:spcBef>
              <a:tabLst>
                <a:tab pos="2243138" algn="l"/>
              </a:tabLst>
              <a:defRPr/>
            </a:pPr>
            <a:r>
              <a:rPr lang="ru-RU" b="1" dirty="0" smtClean="0"/>
              <a:t>Прозрачность (открытость) бюджета Токарёвского муниципального округа Тамбовской области обеспечивается следующим образом:</a:t>
            </a:r>
          </a:p>
          <a:p>
            <a:pPr marL="1800000" indent="0" algn="ctr">
              <a:spcBef>
                <a:spcPts val="0"/>
              </a:spcBef>
              <a:tabLst>
                <a:tab pos="2243138" algn="l"/>
              </a:tabLst>
              <a:defRPr/>
            </a:pPr>
            <a:endParaRPr lang="ru-RU" sz="1800" b="1" dirty="0" smtClean="0"/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проект бюджета Токарёвского муниципального округа, внесенный в Совет депутатов Токарёвского муниципального округа  Тамбовской области, и утвержденный бюджет Токарёвского муниципального округа Тамбовской области размещаются на официальном сайте  администрации Токарёвского  муниципального округа Тамбовской области в сети «Интернет»;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проект бюджета и утвержденный бюджет публикуются в газете «Маяк»; 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по проекту бюджета Токарёвского муниципального округа Тамбовской области проводятся публичные слушания;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информация о бюджете  Токарёвского муниципального округа Тамбовской области размещается на едином портале бюджетной системы Российской Федерации;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ежегодно формируется брошюра «Бюджет для граждан».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5" name="Picture 3" descr="X:\Documents\За штатом\Дмитрий\Бюджет для граждан\Отчет 2016 проект\Изображения\Открытый бюджет.png"/>
          <p:cNvPicPr>
            <a:picLocks noChangeAspect="1" noChangeArrowheads="1"/>
          </p:cNvPicPr>
          <p:nvPr/>
        </p:nvPicPr>
        <p:blipFill rotWithShape="1">
          <a:blip r:embed="rId2" cstate="print"/>
          <a:srcRect l="5922" r="5773"/>
          <a:stretch/>
        </p:blipFill>
        <p:spPr bwMode="auto">
          <a:xfrm>
            <a:off x="612271" y="2000240"/>
            <a:ext cx="2388093" cy="393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общего образования района представлена: </a:t>
            </a:r>
          </a:p>
          <a:p>
            <a:r>
              <a:rPr lang="ru-RU" sz="1400" dirty="0" smtClean="0"/>
              <a:t>2 базовыми средними общеобразовательными школами с  филиалами, контингент обучающихся составил 1181 человек.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357430"/>
            <a:ext cx="6286544" cy="412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pic>
        <p:nvPicPr>
          <p:cNvPr id="7170" name="Picture 2" descr="https://i.mycdn.me/image?id=860476745365&amp;t=52&amp;plc=WEB&amp;tkn=*RFeW42zrfmf0bdw1I-ENKi6GMH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214422"/>
            <a:ext cx="3357586" cy="2857520"/>
          </a:xfrm>
          <a:prstGeom prst="rect">
            <a:avLst/>
          </a:prstGeom>
          <a:noFill/>
        </p:spPr>
      </p:pic>
      <p:pic>
        <p:nvPicPr>
          <p:cNvPr id="7172" name="Picture 4" descr="https://i.mycdn.me/image?id=860477068181&amp;t=52&amp;plc=WEB&amp;tkn=*duO51pfhypsSNNgfXA3dsG2wZU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14422"/>
            <a:ext cx="3571900" cy="2857520"/>
          </a:xfrm>
          <a:prstGeom prst="rect">
            <a:avLst/>
          </a:prstGeom>
          <a:noFill/>
        </p:spPr>
      </p:pic>
      <p:pic>
        <p:nvPicPr>
          <p:cNvPr id="7180" name="Picture 12" descr="https://i.mycdn.me/image?id=858489901461&amp;t=52&amp;plc=WEB&amp;tkn=*9VVTPd7F-GOeMAaiw2s4Im2fIm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286256"/>
            <a:ext cx="3714776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дополнительного образования района представлена:</a:t>
            </a:r>
          </a:p>
          <a:p>
            <a:r>
              <a:rPr lang="ru-RU" sz="1400" dirty="0" smtClean="0"/>
              <a:t>2 учреждениями дополнительного образования с общей численностью воспитанников 723 человек.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71810"/>
            <a:ext cx="39710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71810"/>
            <a:ext cx="42285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на культуру</a:t>
            </a:r>
            <a:endParaRPr lang="ru-RU" sz="3200" b="1" cap="all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572000" y="2492896"/>
            <a:ext cx="288032" cy="43204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За счет средств бюджета Токарёвского муниципального округа Тамбовской области учреждения культуры оказывают населению  округа муниципальные услуги по организации библиотечного обслуживания населения округа, комплектованию и обеспеченности сохранности библиотечного фонда, предоставлению культурно- </a:t>
            </a:r>
            <a:r>
              <a:rPr lang="ru-RU" sz="1400" dirty="0" err="1" smtClean="0"/>
              <a:t>досуговой</a:t>
            </a:r>
            <a:r>
              <a:rPr lang="ru-RU" sz="1400" dirty="0" smtClean="0"/>
              <a:t> деятельности.</a:t>
            </a:r>
          </a:p>
          <a:p>
            <a:endParaRPr lang="ru-RU" sz="1400" dirty="0" smtClean="0"/>
          </a:p>
          <a:p>
            <a:r>
              <a:rPr lang="ru-RU" dirty="0" smtClean="0"/>
              <a:t>                     Общий объем расходов по разделу «Культура, кинематография» составит:</a:t>
            </a:r>
          </a:p>
          <a:p>
            <a:r>
              <a:rPr lang="ru-RU" sz="1600" dirty="0" smtClean="0"/>
              <a:t>        </a:t>
            </a:r>
            <a:r>
              <a:rPr lang="ru-RU" sz="1600" b="1" dirty="0" smtClean="0"/>
              <a:t>2024 год                                             2025 год                                                  2026 год</a:t>
            </a:r>
          </a:p>
          <a:p>
            <a:pPr>
              <a:buNone/>
            </a:pPr>
            <a:r>
              <a:rPr lang="ru-RU" sz="1600" b="1" dirty="0" smtClean="0"/>
              <a:t>               млн.руб.                                               млн.руб.                                                   млн.руб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         </a:t>
            </a:r>
          </a:p>
          <a:p>
            <a:r>
              <a:rPr lang="ru-RU" sz="1400" dirty="0" smtClean="0"/>
              <a:t> </a:t>
            </a:r>
          </a:p>
          <a:p>
            <a:r>
              <a:rPr lang="ru-RU" sz="1600" b="1" dirty="0" smtClean="0"/>
              <a:t>          46,9	                                            47,4                                                        47,4</a:t>
            </a:r>
            <a:endParaRPr lang="ru-RU" sz="16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Сеть учреждений культуры Токарёвского муниципального округа представлена </a:t>
            </a:r>
            <a:r>
              <a:rPr lang="ru-RU" sz="1400" dirty="0" err="1" smtClean="0"/>
              <a:t>Культурно-досуговым</a:t>
            </a:r>
            <a:r>
              <a:rPr lang="ru-RU" sz="1400" dirty="0" smtClean="0"/>
              <a:t> центром с 18 филиалами, Центральной библиотекой с 18 библиотечными филиалами.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0000">
            <a:off x="4771624" y="3820874"/>
            <a:ext cx="4121247" cy="26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 descr="https://i.mycdn.me/image?id=856930208661&amp;t=52&amp;plc=WEB&amp;tkn=*Vrp5cP3G0_z5GTWxMxeDraepdQ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14686"/>
            <a:ext cx="385765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 стрелкой 8"/>
          <p:cNvCxnSpPr/>
          <p:nvPr/>
        </p:nvCxnSpPr>
        <p:spPr>
          <a:xfrm flipH="1">
            <a:off x="4716016" y="2348880"/>
            <a:ext cx="2088232" cy="0"/>
          </a:xfrm>
          <a:prstGeom prst="straightConnector1">
            <a:avLst/>
          </a:prstGeom>
          <a:ln w="3492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Ведомственная структура расходов бюджета и бюджетная классификация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12474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Бюджетная классификация Российской Федерации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группировка доходов, расходов и источников финансирования дефицитов бюджетов бюджетной системы Российской Федерации, используемая для составления и исполнения бюджетов, составления бюджетной отчетности, обеспечивающей сопоставимость показателей бюджетов бюджетной системы Российской Федерации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18 Бюджетного кодекса)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Состав бюджетной классификации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19 Бюджетного кодекса)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Классификация доходов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источников финансирования дефицитов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операций публично-правовых образований («классификация операция сектора государственного управления» КОСГУ).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24736" y="1935675"/>
            <a:ext cx="2411760" cy="72492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08551" y="1916832"/>
            <a:ext cx="22322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– основа для построения ведомственной структуры расходов соответствующего бюджета</a:t>
            </a:r>
            <a:endParaRPr lang="ru-RU" sz="9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06896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Структура 20-значного, единого для всех бюджетов бюджетной системы Российской Федерации, кода классификации расходов бюджетов (ведомственная структура)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19" y="6858000"/>
          <a:ext cx="8643998" cy="563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8414"/>
                <a:gridCol w="438414"/>
                <a:gridCol w="438414"/>
                <a:gridCol w="438414"/>
                <a:gridCol w="533720"/>
                <a:gridCol w="457477"/>
                <a:gridCol w="543253"/>
                <a:gridCol w="365345"/>
                <a:gridCol w="347319"/>
                <a:gridCol w="459817"/>
                <a:gridCol w="438414"/>
                <a:gridCol w="438414"/>
                <a:gridCol w="438414"/>
                <a:gridCol w="438414"/>
                <a:gridCol w="237685"/>
                <a:gridCol w="438414"/>
                <a:gridCol w="438414"/>
                <a:gridCol w="438414"/>
                <a:gridCol w="438414"/>
                <a:gridCol w="438414"/>
              </a:tblGrid>
              <a:tr h="227557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23">
                <a:tc gridSpan="3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Информационные ресурсы</a:t>
            </a:r>
            <a:endParaRPr lang="ru-RU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12776"/>
            <a:ext cx="8740080" cy="518720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Материал подготовлен Финансовым управлением администрации Токарёвского муниципального округа Тамбовской области,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ул.Маяковского,  3,  р.п.Токарёвка,  393550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Тел. (4752) 2-40-86  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-mail: 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fin@</a:t>
            </a:r>
            <a:r>
              <a:rPr lang="en-US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r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57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tambov.gov.ru</a:t>
            </a: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112077" y="332656"/>
            <a:ext cx="4680520" cy="864096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бывают бюджеты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5933" y="1772816"/>
            <a:ext cx="1987172" cy="1082025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семей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2088" y="1770913"/>
            <a:ext cx="2592287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публично-правовых образований:</a:t>
            </a:r>
            <a:endParaRPr lang="ru-RU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3783" y="1772817"/>
            <a:ext cx="2088233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организаций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789040"/>
            <a:ext cx="2441466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789040"/>
            <a:ext cx="2565234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0279" y="3800446"/>
            <a:ext cx="2592288" cy="2315661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 образований</a:t>
            </a:r>
          </a:p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(местные бюджеты)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6291898">
            <a:off x="1696086" y="123864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4050334">
            <a:off x="6904108" y="1190731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300849" y="124022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7450944">
            <a:off x="2798087" y="2928294"/>
            <a:ext cx="44892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74236" y="3139049"/>
            <a:ext cx="355738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479006">
            <a:off x="5677242" y="2942653"/>
            <a:ext cx="461653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>
                <a:latin typeface="+mj-lt"/>
              </a:rPr>
              <a:pPr>
                <a:defRPr/>
              </a:pPr>
              <a:t>4</a:t>
            </a:fld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98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663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Роль Налогового кодекса Российской Федерации для бюджета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2474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 принят в 1998 году и устанавливает систему налогов и сборов, а также общие принципы налогообложения и сборов в Российской Федерации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452246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Часть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317289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64065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Установление ответственности за совершение налоговых правонарушений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31124" y="3190474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5996" y="4650218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9532" y="2455164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120" y="3140968"/>
            <a:ext cx="4212468" cy="18067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532" y="2824496"/>
            <a:ext cx="41404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532" y="3140968"/>
            <a:ext cx="4140460" cy="17891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4653136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540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1663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регулирует Бюджетный кодекс Российской Федерации?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85689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кодекс Российской Федерации принят в 1998 году и устанавливает общие принципы бюджетного законодательства Российской Федерации, организации и функционирования бюджетной системы Российской Федерации, определяет основы бюджетного процесса и межбюджетных отношений, основания и виды ответственности за нарушение бюджетного законодательства Российской Федерации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251520" y="2030176"/>
          <a:ext cx="8640960" cy="462640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49735"/>
                <a:gridCol w="2046543"/>
                <a:gridCol w="2046543"/>
                <a:gridCol w="2198139"/>
              </a:tblGrid>
              <a:tr h="346013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Бюджетный кодекс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40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положения</a:t>
                      </a:r>
                      <a:endParaRPr lang="ru-RU" sz="13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Бюджетная система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процесс в 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228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бюджетного законодательства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бюджетной системы Российской Федерации и бюджетной классификации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Стадии бюджетного процесса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их виды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понятия и термины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Принципы бюджетной системы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Полномочия участников бюджетного процесса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499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Разграничение бюджетных полномочий Российской Федерации, субъектов Российской Федерации и муниципальных образований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Основные положения о доходах и расходах бюджетов, государственном (муниципальном) долге, межбюджетных трансфертов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Основы государственного финансового контроля</a:t>
                      </a:r>
                    </a:p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>
          <a:xfrm>
            <a:off x="8460432" y="6453336"/>
            <a:ext cx="576064" cy="288032"/>
          </a:xfrm>
        </p:spPr>
        <p:txBody>
          <a:bodyPr/>
          <a:lstStyle/>
          <a:p>
            <a:pPr algn="ctr">
              <a:defRPr/>
            </a:pPr>
            <a:fld id="{8C8D9767-87D8-46FD-9C5C-CB6E54CCFCC0}" type="slidenum">
              <a:rPr lang="ru-RU" smtClean="0"/>
              <a:pPr algn="ctr"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088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термины, применяемые в бюджетном процессе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консолидированный бюджет - свод бюджетов бюджетной системы Российской Федерации на соответствующей территории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бюджетная система Российской Федерации 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доходы бюджета - поступающие в бюджет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расходы бюджета - выплачиваемые из бюджета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дефицит бюджета - превышение расходов бюджета над его доходами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профицит бюджета - превышение доходов бюджета над его расходами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бюджетный процесс 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</a:t>
            </a:r>
          </a:p>
          <a:p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триховая стрелка вправо 16"/>
          <p:cNvSpPr/>
          <p:nvPr/>
        </p:nvSpPr>
        <p:spPr>
          <a:xfrm rot="20020366">
            <a:off x="1590563" y="4572646"/>
            <a:ext cx="864864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Штриховая стрелка вправо 17"/>
          <p:cNvSpPr/>
          <p:nvPr/>
        </p:nvSpPr>
        <p:spPr>
          <a:xfrm rot="1460579">
            <a:off x="1666522" y="5660567"/>
            <a:ext cx="780820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14"/>
          <p:cNvSpPr txBox="1">
            <a:spLocks noChangeArrowheads="1"/>
          </p:cNvSpPr>
          <p:nvPr/>
        </p:nvSpPr>
        <p:spPr bwMode="auto">
          <a:xfrm>
            <a:off x="251520" y="116632"/>
            <a:ext cx="85010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бюджета:</a:t>
            </a:r>
          </a:p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доходы, расходы, дефицит (профицит)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915816" y="2420888"/>
            <a:ext cx="62281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– совокупность средств, направляемых на оказание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государственных (муниципальных) услуг,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социальное обеспечение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населения, бюджетные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инвестиции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предоставление межбюджетных трансфертов,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государственного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(муниципального) долга</a:t>
            </a:r>
          </a:p>
        </p:txBody>
      </p:sp>
      <p:pic>
        <p:nvPicPr>
          <p:cNvPr id="9" name="Picture 15" descr="1354528072_4009_thumbzo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5"/>
            <a:ext cx="1872208" cy="113679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Picture 17" descr="167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492896"/>
            <a:ext cx="1800200" cy="1157272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79512" y="3950695"/>
            <a:ext cx="1656184" cy="255454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РЕЗУЛЬТАТ исполнения бюджета =</a:t>
            </a:r>
          </a:p>
          <a:p>
            <a:pPr algn="ctr"/>
            <a:endParaRPr lang="ru-RU" sz="1600" b="1" dirty="0" smtClean="0">
              <a:solidFill>
                <a:srgbClr val="953735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«минус» 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348434" y="4214290"/>
            <a:ext cx="1673436" cy="954107"/>
          </a:xfrm>
          <a:prstGeom prst="rect">
            <a:avLst/>
          </a:prstGeom>
          <a:blipFill dpi="0" rotWithShape="1">
            <a:blip r:embed="rId2" cstate="print">
              <a:alphaModFix amt="79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ДЕФИЦИТ – превышение расходов над доходами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7336190" y="5498807"/>
            <a:ext cx="1691680" cy="954107"/>
          </a:xfrm>
          <a:prstGeom prst="rect">
            <a:avLst/>
          </a:prstGeom>
          <a:blipFill dpi="0" rotWithShape="1">
            <a:blip r:embed="rId2" cstate="print">
              <a:alphaModFix amt="83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ПРОФИЦИТ – превышение доходов над расходами</a:t>
            </a:r>
            <a:endParaRPr lang="ru-RU" sz="1600" dirty="0">
              <a:solidFill>
                <a:srgbClr val="95373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Равно 18"/>
          <p:cNvSpPr/>
          <p:nvPr/>
        </p:nvSpPr>
        <p:spPr>
          <a:xfrm>
            <a:off x="6605476" y="4365104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Равно 19"/>
          <p:cNvSpPr/>
          <p:nvPr/>
        </p:nvSpPr>
        <p:spPr>
          <a:xfrm>
            <a:off x="6605476" y="5661248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4067944" y="5589240"/>
            <a:ext cx="914400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Минус 21"/>
          <p:cNvSpPr/>
          <p:nvPr/>
        </p:nvSpPr>
        <p:spPr>
          <a:xfrm>
            <a:off x="4067944" y="4221088"/>
            <a:ext cx="936104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14788" y="5589240"/>
            <a:ext cx="1744644" cy="763538"/>
          </a:xfrm>
          <a:prstGeom prst="rect">
            <a:avLst/>
          </a:prstGeom>
        </p:spPr>
      </p:pic>
      <p:pic>
        <p:nvPicPr>
          <p:cNvPr id="24" name="Рисунок 23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94508" y="4293096"/>
            <a:ext cx="1744644" cy="763538"/>
          </a:xfrm>
          <a:prstGeom prst="rect">
            <a:avLst/>
          </a:prstGeom>
        </p:spPr>
      </p:pic>
      <p:pic>
        <p:nvPicPr>
          <p:cNvPr id="25" name="Рисунок 24" descr="1278245366pic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040" y="4293096"/>
            <a:ext cx="1728192" cy="752516"/>
          </a:xfrm>
          <a:prstGeom prst="rect">
            <a:avLst/>
          </a:prstGeom>
        </p:spPr>
      </p:pic>
      <p:pic>
        <p:nvPicPr>
          <p:cNvPr id="26" name="Рисунок 25" descr="1278245177pic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9012" y="5606493"/>
            <a:ext cx="1728191" cy="747326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483768" y="1052736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бывают: 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собственные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НАЛОГОВЫЕ и НЕНАЛОГОВЫЕ доходы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 от других бюджетов бюджетной системы РФ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виде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ДОТАЦИЙ, СУБСИДИЙ, СУБВЕНЦИЙ, ИНЫХ МЕЖБЮДЖЕТНЫХ ТРАНСФЕРТОВ</a:t>
            </a:r>
            <a:endParaRPr lang="ru-RU" sz="16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323528" y="1124744"/>
            <a:ext cx="8496944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бюджета - поступающие в бюджет денежные средства, за исключением средств, являющихся источниками финансирования дефицита бюджета.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265222" y="1772816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39344" y="2492896"/>
            <a:ext cx="2834190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Неналоговые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43000" y="2492896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89558" y="2492896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Безвозмездные поступления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167697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17867" y="1"/>
              <a:ext cx="186635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от уплаты налогов, установленных Налоговым кодексом Российской Федерации: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прибыль организаций;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 физических лиц;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налоги.</a:t>
              </a:r>
              <a:endPara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09801" y="1"/>
              <a:ext cx="1858287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от использования государственного (муниципального) имущества, от платных услуг, оказываемых казенными учреждениями, штрафных санкций за нарушение законодательства, иных неналоговых платежей.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184865" y="2996952"/>
            <a:ext cx="2856805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7187" y="1"/>
              <a:ext cx="194554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в виде финансовой помощи, полученной от бюджетов других уровней бюджетной системы Российской Федерации (межбюджетные трансферты), безвозмездные поступления от организаций и граждан.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561366" y="2167360"/>
            <a:ext cx="216024" cy="28803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030698">
            <a:off x="6157706" y="2034277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3561560">
            <a:off x="2893087" y="2034624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14"/>
          <p:cNvSpPr txBox="1">
            <a:spLocks noChangeArrowheads="1"/>
          </p:cNvSpPr>
          <p:nvPr/>
        </p:nvSpPr>
        <p:spPr bwMode="auto">
          <a:xfrm>
            <a:off x="467544" y="3326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</a:t>
            </a:r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460432" y="6525344"/>
            <a:ext cx="683568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9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16943</TotalTime>
  <Words>2649</Words>
  <Application>Microsoft Office PowerPoint</Application>
  <PresentationFormat>Экран (4:3)</PresentationFormat>
  <Paragraphs>529</Paragraphs>
  <Slides>36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Слайд 1</vt:lpstr>
      <vt:lpstr>Что такое «Бюджет для граждан»?</vt:lpstr>
      <vt:lpstr>прозрачность (открытость) бюджета </vt:lpstr>
      <vt:lpstr>Слайд 4</vt:lpstr>
      <vt:lpstr>Слайд 5</vt:lpstr>
      <vt:lpstr>Слайд 6</vt:lpstr>
      <vt:lpstr>Основные термины, применяемые в бюджетном процессе</vt:lpstr>
      <vt:lpstr>Слайд 8</vt:lpstr>
      <vt:lpstr>Слайд 9</vt:lpstr>
      <vt:lpstr>Слайд 10</vt:lpstr>
      <vt:lpstr>Межбюджетные трансферты –помощь, передаваемая бюджету другого уровня</vt:lpstr>
      <vt:lpstr>Бюджетный процесс – ежегодное формирование и исполнение бюджета</vt:lpstr>
      <vt:lpstr>Составление проекта бюджета ТОКАРёВСКОГО Муниципального округа Тамбовской области</vt:lpstr>
      <vt:lpstr>Основные направления налоговой политики ТОКАРёВСКОГО муниципального округа Тамбовской области на 2025 год И на плановый период 2026 и 2027 годов</vt:lpstr>
      <vt:lpstr>Основные направления бюджетной политики ТОКАРЁВСКОГО муниципального округа на 2025 год и на плановый период 2026 и 2027 годов</vt:lpstr>
      <vt:lpstr>бюджет ТокарЁвского муниципального округа Тамбовской области на 2025 – 2027 гг., млн. руб.</vt:lpstr>
      <vt:lpstr>Слайд 17</vt:lpstr>
      <vt:lpstr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 </vt:lpstr>
      <vt:lpstr>Структура межбюджетных трансфертов,  поступающих в ТокарЁвский муниципальный округ</vt:lpstr>
      <vt:lpstr>Слайд 20</vt:lpstr>
      <vt:lpstr>Понятие и типы расходных обязательств</vt:lpstr>
      <vt:lpstr>Расходы бюджетов по основным функциям государства</vt:lpstr>
      <vt:lpstr>Что такое муниципальная программа?</vt:lpstr>
      <vt:lpstr>Как выглядит бюджет ТокарЁвского муниципального округа Тамбовской области в разрезе муниципальных программ  </vt:lpstr>
      <vt:lpstr>Слайд 25</vt:lpstr>
      <vt:lpstr>Удельный вес программных расходов бюджета Токарёвского муниципального округа Тамбовской области в 2025 году</vt:lpstr>
      <vt:lpstr>Расходы бюджета на образование</vt:lpstr>
      <vt:lpstr>Дошкольное образование</vt:lpstr>
      <vt:lpstr>Дошкольное образование</vt:lpstr>
      <vt:lpstr>Общее образование</vt:lpstr>
      <vt:lpstr>Общее образование</vt:lpstr>
      <vt:lpstr>Дополнительное образование</vt:lpstr>
      <vt:lpstr>Слайд 33</vt:lpstr>
      <vt:lpstr>Культура</vt:lpstr>
      <vt:lpstr>Ведомственная структура расходов бюджета и бюджетная классификация</vt:lpstr>
      <vt:lpstr>Информационные ресурсы</vt:lpstr>
    </vt:vector>
  </TitlesOfParts>
  <Company>DERPT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prostokishina</dc:creator>
  <cp:lastModifiedBy>Admin</cp:lastModifiedBy>
  <cp:revision>2354</cp:revision>
  <cp:lastPrinted>2012-06-17T13:32:29Z</cp:lastPrinted>
  <dcterms:created xsi:type="dcterms:W3CDTF">2012-04-24T07:54:12Z</dcterms:created>
  <dcterms:modified xsi:type="dcterms:W3CDTF">2024-12-03T05:52:37Z</dcterms:modified>
</cp:coreProperties>
</file>