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9" r:id="rId4"/>
    <p:sldId id="270" r:id="rId5"/>
    <p:sldId id="257" r:id="rId6"/>
    <p:sldId id="266" r:id="rId7"/>
    <p:sldId id="271" r:id="rId8"/>
    <p:sldId id="268" r:id="rId9"/>
    <p:sldId id="272" r:id="rId10"/>
    <p:sldId id="269" r:id="rId11"/>
    <p:sldId id="273" r:id="rId12"/>
    <p:sldId id="281" r:id="rId13"/>
    <p:sldId id="283" r:id="rId14"/>
    <p:sldId id="275" r:id="rId15"/>
    <p:sldId id="276" r:id="rId16"/>
    <p:sldId id="280" r:id="rId17"/>
    <p:sldId id="28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84" d="100"/>
          <a:sy n="84" d="100"/>
        </p:scale>
        <p:origin x="-648" y="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40F4BA-3139-443B-B7D5-FE6837EDF702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F240E7-39D2-468A-AA7E-6C73EC915F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085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F240E7-39D2-468A-AA7E-6C73EC915F0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716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F240E7-39D2-468A-AA7E-6C73EC915F0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117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F240E7-39D2-468A-AA7E-6C73EC915F0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117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09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51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43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13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49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48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21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06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03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66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84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9638D-3C56-49EA-929A-9F9AD262921F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5C4A7-B54D-4573-8351-A5B84A7AF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987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кей\Desktop\1586715326_20-p-strogie-foni-dlya-prezentatsii-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547405"/>
            <a:ext cx="8496944" cy="247914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Итоги реализации 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национальных проектов за </a:t>
            </a:r>
            <a:r>
              <a:rPr lang="ru-RU" sz="40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2022 год 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и планы на </a:t>
            </a:r>
            <a:r>
              <a:rPr lang="ru-RU" sz="40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2023 год </a:t>
            </a:r>
            <a:endParaRPr lang="ru-RU" sz="40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1026" name="Picture 2" descr="C:\Users\кей\Music\Pictures\Токаревский р-н герб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3216"/>
            <a:ext cx="2006594" cy="2552487"/>
          </a:xfrm>
          <a:prstGeom prst="rect">
            <a:avLst/>
          </a:prstGeom>
          <a:ln>
            <a:solidFill>
              <a:srgbClr val="002060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276872"/>
            <a:ext cx="8676456" cy="1512168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</a:t>
            </a:r>
            <a:r>
              <a:rPr lang="ru-RU" sz="8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район</a:t>
            </a:r>
            <a:endParaRPr lang="ru-RU" sz="8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pic>
        <p:nvPicPr>
          <p:cNvPr id="4" name="Picture 2" descr="C:\Users\Frolova\Desktop\Без названия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74902"/>
            <a:ext cx="3104116" cy="216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17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33772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340768"/>
            <a:ext cx="45542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tserrat Medium" pitchFamily="2" charset="0"/>
              </a:rPr>
              <a:t>Программа </a:t>
            </a:r>
            <a:r>
              <a:rPr lang="ru-RU" sz="2800" b="1" dirty="0">
                <a:solidFill>
                  <a:srgbClr val="FF0000"/>
                </a:solidFill>
                <a:latin typeface="Montserrat Medium" pitchFamily="2" charset="0"/>
              </a:rPr>
              <a:t>капремонта многоквартирных жилых домов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1281984"/>
            <a:ext cx="415871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Ремонт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инженерных сетей многоквартирного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5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-жного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дома по пр.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Революции в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р.п.Токарёвка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Montserrat Medium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55815" y="2934376"/>
            <a:ext cx="31892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Montserrat Medium" pitchFamily="2" charset="0"/>
              </a:rPr>
              <a:t>В 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Montserrat Medium" pitchFamily="2" charset="0"/>
              </a:rPr>
              <a:t>2021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Montserrat Medium" pitchFamily="2" charset="0"/>
              </a:rPr>
              <a:t> году был проведён ремонт кровли 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Montserrat Medium" pitchFamily="2" charset="0"/>
            </a:endParaRPr>
          </a:p>
        </p:txBody>
      </p:sp>
      <p:pic>
        <p:nvPicPr>
          <p:cNvPr id="9" name="Рисунок 8" descr="C:\Users\Frolova\Documents\ДЕНЬ РАЙОНА\ЮБИЛЕИ РАЙОНА\85 ЛЕТ\Фото для альбома\фото к книге\Рыкунов\Фото для совета 1\P111040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9" b="43207"/>
          <a:stretch/>
        </p:blipFill>
        <p:spPr bwMode="auto">
          <a:xfrm>
            <a:off x="212899" y="2924944"/>
            <a:ext cx="5688632" cy="28803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901531" y="4149080"/>
            <a:ext cx="3189225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В </a:t>
            </a:r>
            <a:r>
              <a:rPr lang="ru-RU" sz="3200" b="1" dirty="0" smtClean="0">
                <a:solidFill>
                  <a:srgbClr val="FF0000"/>
                </a:solidFill>
                <a:latin typeface="Montserrat Medium" pitchFamily="2" charset="0"/>
              </a:rPr>
              <a:t>2023</a:t>
            </a:r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 году запланирован </a:t>
            </a:r>
            <a:r>
              <a:rPr lang="ru-RU" sz="2400" b="1" smtClean="0">
                <a:solidFill>
                  <a:srgbClr val="FF0000"/>
                </a:solidFill>
                <a:latin typeface="Montserrat Medium" pitchFamily="2" charset="0"/>
              </a:rPr>
              <a:t>ремонт фасада и системы </a:t>
            </a:r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водоотведения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Montserrat Medium" pitchFamily="2" charset="0"/>
              </a:rPr>
              <a:t>(программа «Комплексное развитие сельских территорий»)</a:t>
            </a:r>
            <a:endParaRPr lang="ru-RU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42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1065279"/>
            <a:ext cx="50228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Отремонтировано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 </a:t>
            </a: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7,9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 км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дороги «</a:t>
            </a:r>
            <a:r>
              <a:rPr lang="ru-RU" sz="2800" b="1" dirty="0" err="1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Токарёвка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 – Сергиевка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»</a:t>
            </a:r>
          </a:p>
        </p:txBody>
      </p:sp>
      <p:pic>
        <p:nvPicPr>
          <p:cNvPr id="11" name="Picture 7" descr="C:\Users\Frolova\Desktop\kompleks.-razv.-selsk.-territoriy-log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5" r="6735"/>
          <a:stretch/>
        </p:blipFill>
        <p:spPr bwMode="auto">
          <a:xfrm>
            <a:off x="477457" y="1156351"/>
            <a:ext cx="3779483" cy="144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:\Users\Frolova\Desktop\20221123_150925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4454557" cy="334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0"/>
          <a:stretch/>
        </p:blipFill>
        <p:spPr bwMode="auto">
          <a:xfrm>
            <a:off x="5887924" y="2595226"/>
            <a:ext cx="2189163" cy="2367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200992" y="5042217"/>
            <a:ext cx="3691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Montserrat Medium" pitchFamily="2" charset="0"/>
              </a:rPr>
              <a:t>Изготовлена </a:t>
            </a:r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ПСД </a:t>
            </a:r>
            <a:r>
              <a:rPr lang="ru-RU" sz="2400" b="1" dirty="0">
                <a:solidFill>
                  <a:srgbClr val="FF0000"/>
                </a:solidFill>
                <a:latin typeface="Montserrat Medium" pitchFamily="2" charset="0"/>
              </a:rPr>
              <a:t>и направлена заявка на </a:t>
            </a:r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ремонт  остальной  </a:t>
            </a:r>
            <a:r>
              <a:rPr lang="ru-RU" sz="2400" b="1" dirty="0">
                <a:solidFill>
                  <a:srgbClr val="FF0000"/>
                </a:solidFill>
                <a:latin typeface="Montserrat Medium" pitchFamily="2" charset="0"/>
              </a:rPr>
              <a:t>части </a:t>
            </a:r>
            <a:endParaRPr lang="ru-RU" sz="2400" b="1" dirty="0" smtClean="0">
              <a:solidFill>
                <a:srgbClr val="FF0000"/>
              </a:solidFill>
              <a:latin typeface="Montserrat Medium" pitchFamily="2" charset="0"/>
            </a:endParaRP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дороги </a:t>
            </a:r>
            <a:r>
              <a:rPr lang="ru-RU" sz="2400" b="1" dirty="0">
                <a:solidFill>
                  <a:srgbClr val="FF0000"/>
                </a:solidFill>
                <a:latin typeface="Montserrat Medium" pitchFamily="2" charset="0"/>
              </a:rPr>
              <a:t>– </a:t>
            </a:r>
            <a:r>
              <a:rPr lang="ru-RU" sz="4000" b="1" dirty="0">
                <a:solidFill>
                  <a:srgbClr val="FF0000"/>
                </a:solidFill>
                <a:latin typeface="Montserrat Medium" pitchFamily="2" charset="0"/>
              </a:rPr>
              <a:t>5,2</a:t>
            </a:r>
            <a:r>
              <a:rPr lang="ru-RU" sz="2400" b="1" dirty="0">
                <a:solidFill>
                  <a:srgbClr val="FF0000"/>
                </a:solidFill>
                <a:latin typeface="Montserrat Medium" pitchFamily="2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 км</a:t>
            </a:r>
            <a:endParaRPr lang="ru-RU" sz="2400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51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8" y="5727"/>
            <a:ext cx="917988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4058" y="1693550"/>
            <a:ext cx="593061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u="sng" dirty="0" smtClean="0">
                <a:solidFill>
                  <a:srgbClr val="FF0000"/>
                </a:solidFill>
                <a:latin typeface="Montserrat Medium" pitchFamily="2" charset="0"/>
              </a:rPr>
              <a:t>Р.п.Токарёвка</a:t>
            </a:r>
            <a:endParaRPr lang="ru-RU" sz="3200" b="1" u="sng" dirty="0">
              <a:solidFill>
                <a:srgbClr val="FF0000"/>
              </a:solidFill>
              <a:latin typeface="Montserrat Medium" pitchFamily="2" charset="0"/>
            </a:endParaRPr>
          </a:p>
          <a:p>
            <a:pPr lvl="0"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Montserrat Medium" pitchFamily="2" charset="0"/>
              </a:rPr>
              <a:t>Заасфальтировано</a:t>
            </a:r>
          </a:p>
          <a:p>
            <a:pPr lvl="0"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Montserrat Medium" pitchFamily="2" charset="0"/>
              </a:rPr>
              <a:t> </a:t>
            </a:r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  <a:latin typeface="Montserrat Medium" pitchFamily="2" charset="0"/>
              </a:rPr>
              <a:t>7,4</a:t>
            </a: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Montserrat Medium" pitchFamily="2" charset="0"/>
              </a:rPr>
              <a:t> 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Montserrat Medium" pitchFamily="2" charset="0"/>
              </a:rPr>
              <a:t>км</a:t>
            </a:r>
            <a:r>
              <a:rPr lang="ru-RU" sz="4800" b="1" dirty="0">
                <a:solidFill>
                  <a:schemeClr val="accent5">
                    <a:lumMod val="75000"/>
                  </a:schemeClr>
                </a:solidFill>
                <a:latin typeface="Montserrat Medium" pitchFamily="2" charset="0"/>
              </a:rPr>
              <a:t> 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Montserrat Medium" pitchFamily="2" charset="0"/>
              </a:rPr>
              <a:t>дорог + </a:t>
            </a: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Montserrat Medium" pitchFamily="2" charset="0"/>
              </a:rPr>
              <a:t>9,6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Montserrat Medium" pitchFamily="2" charset="0"/>
              </a:rPr>
              <a:t> км - щебень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Montserrat Medium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98960" y="4005064"/>
            <a:ext cx="461182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В </a:t>
            </a:r>
            <a:r>
              <a:rPr lang="ru-RU" sz="3200" b="1" dirty="0" smtClean="0">
                <a:solidFill>
                  <a:srgbClr val="FF0000"/>
                </a:solidFill>
                <a:latin typeface="Montserrat Medium" pitchFamily="2" charset="0"/>
              </a:rPr>
              <a:t>2023</a:t>
            </a:r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 году планируется заасфальтировать ещё </a:t>
            </a:r>
            <a:r>
              <a:rPr lang="ru-RU" sz="3200" b="1" dirty="0">
                <a:solidFill>
                  <a:srgbClr val="FF0000"/>
                </a:solidFill>
                <a:latin typeface="Montserrat Medium" pitchFamily="2" charset="0"/>
              </a:rPr>
              <a:t>2,8 </a:t>
            </a:r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км улиц-дорог</a:t>
            </a:r>
            <a:endParaRPr lang="ru-RU" sz="2400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  <p:pic>
        <p:nvPicPr>
          <p:cNvPr id="11" name="Picture 11" descr="C:\Users\Frolova\Desktop\IMG-20220518-WA00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1"/>
          <a:stretch/>
        </p:blipFill>
        <p:spPr bwMode="auto">
          <a:xfrm>
            <a:off x="452599" y="2478380"/>
            <a:ext cx="2806658" cy="259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8207" y="908720"/>
            <a:ext cx="40038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Программа </a:t>
            </a:r>
            <a:r>
              <a:rPr lang="ru-RU" sz="2400" b="1" dirty="0">
                <a:solidFill>
                  <a:srgbClr val="FF0000"/>
                </a:solidFill>
                <a:latin typeface="Montserrat Medium" pitchFamily="2" charset="0"/>
              </a:rPr>
              <a:t>«Развитие транспортной системы и дорожного хозяйства Тамбовской </a:t>
            </a:r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области </a:t>
            </a:r>
            <a:endParaRPr lang="ru-RU" sz="2400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  <p:pic>
        <p:nvPicPr>
          <p:cNvPr id="13" name="Picture 5" descr="C:\Users\Frolova\Desktop\Итоги - шаболоны, фото\IMG-20220515-WA002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4" t="27966" b="22043"/>
          <a:stretch/>
        </p:blipFill>
        <p:spPr bwMode="auto">
          <a:xfrm>
            <a:off x="2264954" y="3434728"/>
            <a:ext cx="2360652" cy="301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44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83" y="5727"/>
            <a:ext cx="917988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7086" y="4509120"/>
            <a:ext cx="48909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В </a:t>
            </a:r>
            <a:r>
              <a:rPr lang="ru-RU" sz="4800" b="1" dirty="0" smtClean="0">
                <a:solidFill>
                  <a:srgbClr val="FF0000"/>
                </a:solidFill>
                <a:latin typeface="Montserrat Medium" pitchFamily="2" charset="0"/>
              </a:rPr>
              <a:t>2023</a:t>
            </a:r>
            <a:r>
              <a:rPr lang="ru-RU" sz="2400" b="1" dirty="0" smtClean="0">
                <a:solidFill>
                  <a:srgbClr val="FF0000"/>
                </a:solidFill>
                <a:latin typeface="Montserrat Medium" pitchFamily="2" charset="0"/>
              </a:rPr>
              <a:t> году планируется установить дополнительные колодцы и заглушки</a:t>
            </a:r>
            <a:endParaRPr lang="ru-RU" sz="2400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988" y="2415501"/>
            <a:ext cx="557012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tserrat Medium" pitchFamily="2" charset="0"/>
              </a:rPr>
              <a:t>Построены</a:t>
            </a:r>
            <a:r>
              <a:rPr lang="ru-RU" sz="3200" b="1" dirty="0" smtClean="0">
                <a:solidFill>
                  <a:srgbClr val="002060"/>
                </a:solidFill>
                <a:latin typeface="Montserrat Medium" pitchFamily="2" charset="0"/>
              </a:rPr>
              <a:t> </a:t>
            </a:r>
            <a:r>
              <a:rPr lang="ru-RU" sz="4800" b="1" dirty="0">
                <a:solidFill>
                  <a:srgbClr val="002060"/>
                </a:solidFill>
                <a:latin typeface="Montserrat Medium" pitchFamily="2" charset="0"/>
              </a:rPr>
              <a:t>2</a:t>
            </a:r>
            <a:r>
              <a:rPr lang="ru-RU" sz="3200" b="1" dirty="0">
                <a:solidFill>
                  <a:srgbClr val="002060"/>
                </a:solidFill>
                <a:latin typeface="Montserrat Medium" pitchFamily="2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Montserrat Medium" pitchFamily="2" charset="0"/>
              </a:rPr>
              <a:t>водозаборные скважины</a:t>
            </a:r>
            <a:r>
              <a:rPr lang="ru-RU" sz="3200" b="1" dirty="0">
                <a:solidFill>
                  <a:srgbClr val="002060"/>
                </a:solidFill>
                <a:latin typeface="Montserrat Medium" pitchFamily="2" charset="0"/>
              </a:rPr>
              <a:t> + </a:t>
            </a:r>
            <a:r>
              <a:rPr lang="ru-RU" sz="4000" b="1" dirty="0">
                <a:solidFill>
                  <a:srgbClr val="002060"/>
                </a:solidFill>
                <a:latin typeface="Montserrat Medium" pitchFamily="2" charset="0"/>
              </a:rPr>
              <a:t>2</a:t>
            </a:r>
            <a:r>
              <a:rPr lang="ru-RU" sz="2800" b="1" dirty="0">
                <a:solidFill>
                  <a:srgbClr val="002060"/>
                </a:solidFill>
                <a:latin typeface="Montserrat Medium" pitchFamily="2" charset="0"/>
              </a:rPr>
              <a:t> башни и </a:t>
            </a:r>
            <a:r>
              <a:rPr lang="ru-RU" sz="2800" b="1" dirty="0" smtClean="0">
                <a:solidFill>
                  <a:srgbClr val="002060"/>
                </a:solidFill>
                <a:latin typeface="Montserrat Medium" pitchFamily="2" charset="0"/>
              </a:rPr>
              <a:t>скважины отремонтированы </a:t>
            </a:r>
          </a:p>
        </p:txBody>
      </p:sp>
      <p:pic>
        <p:nvPicPr>
          <p:cNvPr id="15" name="Picture 2" descr="C:\Users\Frolova\Desktop\IMG-20221229-WA0000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439201"/>
            <a:ext cx="3024336" cy="2269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411760" y="980728"/>
            <a:ext cx="5129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Montserrat Medium" pitchFamily="2" charset="0"/>
              </a:rPr>
              <a:t>Водоснабжение</a:t>
            </a:r>
            <a:endParaRPr lang="ru-RU" sz="4800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96250" y="1841013"/>
            <a:ext cx="51298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  <a:latin typeface="Montserrat Medium" pitchFamily="2" charset="0"/>
              </a:rPr>
              <a:t>Р.п.Токарёвка</a:t>
            </a:r>
            <a:endParaRPr lang="ru-RU" sz="3200" b="1" u="sng" dirty="0">
              <a:solidFill>
                <a:srgbClr val="FF0000"/>
              </a:solidFill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2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96" y="-27250"/>
            <a:ext cx="9170995" cy="688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1730964"/>
            <a:ext cx="792088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Montserrat Medium" pitchFamily="2" charset="0"/>
              </a:rPr>
              <a:t>Н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ачать обустройство комплексной площадки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на улице Тамбовской в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р.п.Токарёвке</a:t>
            </a:r>
            <a:endParaRPr lang="ru-RU" sz="2400" b="1" dirty="0" smtClean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2780928"/>
            <a:ext cx="792088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err="1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Токарёвской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птицефабрикой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планируется строительство многоквартирного жилого дома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площадью 2,5 тысячи квадратных метров со спортивно-оздоровительной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инфраструктурой</a:t>
            </a:r>
            <a:endParaRPr lang="ru-RU" sz="2400" dirty="0">
              <a:solidFill>
                <a:schemeClr val="accent5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3568" y="4653136"/>
            <a:ext cx="792088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Изыскать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средства из районного бюджета на ремонт и реконструкцию зданий, находящихся в муниципальной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собственности, для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создания Детского юношеского центра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15786" y="982673"/>
            <a:ext cx="264610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Montserrat Medium" pitchFamily="2" charset="0"/>
              </a:rPr>
              <a:t>В</a:t>
            </a:r>
            <a:r>
              <a:rPr lang="ru-RU" sz="2400" b="1" dirty="0" smtClean="0">
                <a:solidFill>
                  <a:srgbClr val="C00000"/>
                </a:solidFill>
                <a:latin typeface="Montserrat Medium" pitchFamily="2" charset="0"/>
              </a:rPr>
              <a:t>  </a:t>
            </a:r>
            <a:r>
              <a:rPr lang="ru-RU" sz="4800" b="1" dirty="0" smtClean="0">
                <a:solidFill>
                  <a:srgbClr val="C00000"/>
                </a:solidFill>
                <a:latin typeface="Montserrat Medium" pitchFamily="2" charset="0"/>
              </a:rPr>
              <a:t>2023 </a:t>
            </a:r>
            <a:r>
              <a:rPr lang="ru-RU" sz="2400" b="1" dirty="0" smtClean="0">
                <a:solidFill>
                  <a:srgbClr val="C00000"/>
                </a:solidFill>
                <a:latin typeface="Montserrat Medium" pitchFamily="2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Montserrat Medium" pitchFamily="2" charset="0"/>
              </a:rPr>
              <a:t>году</a:t>
            </a:r>
            <a:endParaRPr lang="ru-RU" sz="3600" b="1" dirty="0" smtClean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64903" y="992705"/>
            <a:ext cx="28576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Montserrat Medium" pitchFamily="2" charset="0"/>
              </a:rPr>
              <a:t>планируем</a:t>
            </a:r>
            <a:endParaRPr lang="ru-RU" sz="4000" b="1" dirty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51920" y="982673"/>
            <a:ext cx="158417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Montserrat Medium" pitchFamily="2" charset="0"/>
              </a:rPr>
              <a:t>также</a:t>
            </a:r>
            <a:endParaRPr lang="ru-RU" sz="4000" b="1" dirty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9555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95" y="-33513"/>
            <a:ext cx="9170995" cy="688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1730964"/>
            <a:ext cx="792088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Calibri"/>
              </a:rPr>
              <a:t>Провести </a:t>
            </a:r>
            <a:r>
              <a:rPr lang="ru-RU" sz="2400" b="1" dirty="0">
                <a:solidFill>
                  <a:schemeClr val="tx2"/>
                </a:solidFill>
                <a:latin typeface="Times New Roman"/>
                <a:ea typeface="Calibri"/>
              </a:rPr>
              <a:t>реконструкцию </a:t>
            </a: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Calibri"/>
              </a:rPr>
              <a:t>помещений под </a:t>
            </a:r>
            <a:r>
              <a:rPr lang="ru-RU" sz="2400" b="1" dirty="0">
                <a:solidFill>
                  <a:schemeClr val="tx2"/>
                </a:solidFill>
                <a:latin typeface="Times New Roman"/>
                <a:ea typeface="Calibri"/>
              </a:rPr>
              <a:t>жилищный фонд для предоставления жилья врачам и учителям, которые планируют переехать с других территорий для работы в </a:t>
            </a:r>
            <a:r>
              <a:rPr lang="ru-RU" sz="2400" b="1" dirty="0" err="1" smtClean="0">
                <a:solidFill>
                  <a:schemeClr val="tx2"/>
                </a:solidFill>
                <a:latin typeface="Times New Roman"/>
                <a:ea typeface="Calibri"/>
              </a:rPr>
              <a:t>Токарёвском</a:t>
            </a: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Calibri"/>
              </a:rPr>
              <a:t> </a:t>
            </a:r>
            <a:r>
              <a:rPr lang="ru-RU" sz="2400" b="1" dirty="0">
                <a:solidFill>
                  <a:schemeClr val="tx2"/>
                </a:solidFill>
                <a:latin typeface="Times New Roman"/>
                <a:ea typeface="Calibri"/>
              </a:rPr>
              <a:t>районе</a:t>
            </a:r>
            <a:endParaRPr lang="ru-RU" sz="2400" b="1" dirty="0" smtClean="0">
              <a:solidFill>
                <a:schemeClr val="tx2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3538" y="3645024"/>
            <a:ext cx="792088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Сделать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современный зал  для регистрации бракосочетания (ЗАГС)</a:t>
            </a:r>
            <a:endParaRPr lang="ru-RU" sz="24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15786" y="969563"/>
            <a:ext cx="264610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Montserrat Medium" pitchFamily="2" charset="0"/>
              </a:rPr>
              <a:t>В</a:t>
            </a:r>
            <a:r>
              <a:rPr lang="ru-RU" sz="2400" b="1" dirty="0" smtClean="0">
                <a:solidFill>
                  <a:srgbClr val="C00000"/>
                </a:solidFill>
                <a:latin typeface="Montserrat Medium" pitchFamily="2" charset="0"/>
              </a:rPr>
              <a:t>  </a:t>
            </a:r>
            <a:r>
              <a:rPr lang="ru-RU" sz="4800" b="1" dirty="0" smtClean="0">
                <a:solidFill>
                  <a:srgbClr val="C00000"/>
                </a:solidFill>
                <a:latin typeface="Montserrat Medium" pitchFamily="2" charset="0"/>
              </a:rPr>
              <a:t>2023 </a:t>
            </a:r>
            <a:r>
              <a:rPr lang="ru-RU" sz="2400" b="1" dirty="0" smtClean="0">
                <a:solidFill>
                  <a:srgbClr val="C00000"/>
                </a:solidFill>
                <a:latin typeface="Montserrat Medium" pitchFamily="2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Montserrat Medium" pitchFamily="2" charset="0"/>
              </a:rPr>
              <a:t>году</a:t>
            </a:r>
            <a:endParaRPr lang="ru-RU" sz="3600" b="1" dirty="0" smtClean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969563"/>
            <a:ext cx="271361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Montserrat Medium" pitchFamily="2" charset="0"/>
              </a:rPr>
              <a:t>планируем</a:t>
            </a:r>
            <a:endParaRPr lang="ru-RU" sz="4000" b="1" dirty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61890" y="971891"/>
            <a:ext cx="158417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Montserrat Medium" pitchFamily="2" charset="0"/>
              </a:rPr>
              <a:t>также</a:t>
            </a:r>
            <a:endParaRPr lang="ru-RU" sz="4000" b="1" dirty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4326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96" y="-1958"/>
            <a:ext cx="9170995" cy="688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8062" y="984952"/>
            <a:ext cx="815040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Информация о реализации национальных проектов публикуется</a:t>
            </a:r>
            <a:endParaRPr lang="ru-RU" sz="2400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5781" y="2204864"/>
            <a:ext cx="7920880" cy="302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Calibri"/>
              </a:rPr>
              <a:t>- в </a:t>
            </a:r>
            <a:r>
              <a:rPr lang="ru-RU" sz="2400" b="1" dirty="0">
                <a:solidFill>
                  <a:schemeClr val="tx2"/>
                </a:solidFill>
                <a:latin typeface="Times New Roman"/>
                <a:ea typeface="Calibri"/>
              </a:rPr>
              <a:t>местных </a:t>
            </a: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Calibri"/>
              </a:rPr>
              <a:t>СМИ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Calibri"/>
              </a:rPr>
              <a:t>социальных </a:t>
            </a:r>
            <a:r>
              <a:rPr lang="ru-RU" sz="2400" b="1" dirty="0">
                <a:solidFill>
                  <a:schemeClr val="tx2"/>
                </a:solidFill>
                <a:latin typeface="Times New Roman"/>
                <a:ea typeface="Calibri"/>
              </a:rPr>
              <a:t>сетях </a:t>
            </a: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Calibri"/>
              </a:rPr>
              <a:t>администрации района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Calibri"/>
              </a:rPr>
              <a:t>официальном </a:t>
            </a:r>
            <a:r>
              <a:rPr lang="ru-RU" sz="2400" b="1" dirty="0">
                <a:solidFill>
                  <a:schemeClr val="tx2"/>
                </a:solidFill>
                <a:latin typeface="Times New Roman"/>
                <a:ea typeface="Calibri"/>
              </a:rPr>
              <a:t>сайте администрации района в сети </a:t>
            </a: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Calibri"/>
              </a:rPr>
              <a:t>Интернет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2400" b="1" dirty="0" smtClean="0">
                <a:solidFill>
                  <a:schemeClr val="tx2"/>
                </a:solidFill>
                <a:latin typeface="Times New Roman"/>
                <a:ea typeface="Calibri"/>
              </a:rPr>
              <a:t>на </a:t>
            </a:r>
            <a:r>
              <a:rPr lang="ru-RU" sz="2400" b="1" dirty="0">
                <a:solidFill>
                  <a:schemeClr val="tx2"/>
                </a:solidFill>
                <a:latin typeface="Times New Roman"/>
                <a:ea typeface="Calibri"/>
              </a:rPr>
              <a:t>областном портале Нацпроекты68.рф или федеральном портале </a:t>
            </a:r>
            <a:r>
              <a:rPr lang="ru-RU" sz="2400" b="1" dirty="0" err="1">
                <a:solidFill>
                  <a:schemeClr val="tx2"/>
                </a:solidFill>
                <a:latin typeface="Times New Roman"/>
                <a:ea typeface="Calibri"/>
              </a:rPr>
              <a:t>НациональныеПроекты.рф</a:t>
            </a:r>
            <a:endParaRPr lang="ru-RU" sz="2400" b="1" dirty="0" smtClean="0">
              <a:solidFill>
                <a:schemeClr val="tx2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5355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96" y="-1958"/>
            <a:ext cx="9170995" cy="688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0720" y="2132856"/>
            <a:ext cx="8150402" cy="1835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Предлагаю </a:t>
            </a:r>
            <a:endParaRPr lang="ru-RU" sz="2800" b="1" dirty="0" smtClean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создать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группу общественного 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контроля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за ходом реализации национальных проектов</a:t>
            </a:r>
            <a:endParaRPr lang="ru-RU" sz="2800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0085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кей\Desktop\1586715326_20-p-strogie-foni-dlya-prezentatsii-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168" y="0"/>
            <a:ext cx="93251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721" y="3356992"/>
            <a:ext cx="8496944" cy="247914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 </a:t>
            </a:r>
            <a:endParaRPr lang="ru-RU" sz="4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676456" cy="57606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pic>
        <p:nvPicPr>
          <p:cNvPr id="1026" name="Picture 2" descr="C:\Users\Frolova\Desktop\ЦУР\Итоги - шаболоны, фото\a2bfff5fd0d22f00fbcdbbae5e3cdcc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57" y="1208921"/>
            <a:ext cx="2607590" cy="1866927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Frolova\Desktop\ЦУР\Итоги - шаболоны, фото\2BrEBoPDh0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44866"/>
            <a:ext cx="3723332" cy="279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Frolova\Desktop\ЦУР\Итоги - шаболоны, фото\TCBZIa0a9H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3016"/>
            <a:ext cx="3954794" cy="296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Frolova\Desktop\ЦУР\Итоги - шаболоны, фото\NN5bny2gVE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788" y="1340768"/>
            <a:ext cx="216024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01225" y="1007120"/>
            <a:ext cx="35352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tserrat Medium" pitchFamily="2" charset="0"/>
              </a:rPr>
              <a:t>Открыт Центр образования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tserrat Medium" pitchFamily="2" charset="0"/>
              </a:rPr>
              <a:t> «Точка роста»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tserrat Medium" pitchFamily="2" charset="0"/>
              </a:rPr>
              <a:t>в </a:t>
            </a:r>
            <a:r>
              <a:rPr lang="ru-RU" sz="2800" b="1" dirty="0" err="1" smtClean="0">
                <a:solidFill>
                  <a:srgbClr val="C00000"/>
                </a:solidFill>
                <a:latin typeface="Montserrat Medium" pitchFamily="2" charset="0"/>
              </a:rPr>
              <a:t>с.Ивано</a:t>
            </a:r>
            <a:r>
              <a:rPr lang="ru-RU" sz="2800" b="1" dirty="0" smtClean="0">
                <a:solidFill>
                  <a:srgbClr val="C00000"/>
                </a:solidFill>
                <a:latin typeface="Montserrat Medium" pitchFamily="2" charset="0"/>
              </a:rPr>
              <a:t>-Лебедянь</a:t>
            </a:r>
            <a:endParaRPr lang="ru-RU" sz="2800" b="1" dirty="0">
              <a:solidFill>
                <a:srgbClr val="C00000"/>
              </a:solidFill>
              <a:latin typeface="Montserrat Medium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01224" y="2769596"/>
            <a:ext cx="353527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Montserrat Medium" pitchFamily="2" charset="0"/>
              </a:rPr>
              <a:t>Всего таких Центров  </a:t>
            </a:r>
            <a:r>
              <a:rPr lang="ru-RU" sz="6600" b="1" dirty="0" smtClean="0">
                <a:solidFill>
                  <a:srgbClr val="0070C0"/>
                </a:solidFill>
                <a:latin typeface="Montserrat Medium" pitchFamily="2" charset="0"/>
              </a:rPr>
              <a:t>4</a:t>
            </a:r>
            <a:endParaRPr lang="ru-RU" sz="6600" b="1" dirty="0">
              <a:solidFill>
                <a:srgbClr val="0070C0"/>
              </a:solidFill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02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44042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1196752"/>
            <a:ext cx="3942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Montserrat Medium" pitchFamily="2" charset="0"/>
              </a:rPr>
              <a:t>Проведён </a:t>
            </a:r>
            <a:r>
              <a:rPr lang="ru-RU" sz="3200" b="1" dirty="0">
                <a:solidFill>
                  <a:srgbClr val="C00000"/>
                </a:solidFill>
                <a:latin typeface="Montserrat Medium" pitchFamily="2" charset="0"/>
              </a:rPr>
              <a:t>ремонт детского сада «Светлячок»</a:t>
            </a:r>
          </a:p>
        </p:txBody>
      </p:sp>
      <p:pic>
        <p:nvPicPr>
          <p:cNvPr id="22" name="Рисунок 21" descr="C:\Users\Frolova\Desktop\9ArHx2yFu9c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5" y="4092660"/>
            <a:ext cx="3240360" cy="231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800" y="2766412"/>
            <a:ext cx="2505706" cy="1671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42" y="1331046"/>
            <a:ext cx="3363008" cy="252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 descr="C:\Users\Frolova\Desktop\DSC_0080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610" y="4092660"/>
            <a:ext cx="3563888" cy="237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28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кей\Desktop\1586715326_20-p-strogie-foni-dlya-prezentatsii-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721" y="3356992"/>
            <a:ext cx="8496944" cy="247914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 </a:t>
            </a:r>
            <a:endParaRPr lang="ru-RU" sz="40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46" y="188640"/>
            <a:ext cx="8676456" cy="57606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pic>
        <p:nvPicPr>
          <p:cNvPr id="1026" name="Picture 2" descr="C:\Users\Frolova\Desktop\ЦУР\Итоги - шаболоны, фото\a2bfff5fd0d22f00fbcdbbae5e3cdcc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57" y="1208921"/>
            <a:ext cx="2607590" cy="1866927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27466" y="942055"/>
            <a:ext cx="35666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Montserrat Medium" pitchFamily="2" charset="0"/>
              </a:rPr>
              <a:t>В </a:t>
            </a:r>
            <a:r>
              <a:rPr lang="ru-RU" sz="7200" b="1" dirty="0" smtClean="0">
                <a:solidFill>
                  <a:srgbClr val="FF0000"/>
                </a:solidFill>
                <a:latin typeface="Montserrat Medium" pitchFamily="2" charset="0"/>
              </a:rPr>
              <a:t>2023 </a:t>
            </a:r>
            <a:r>
              <a:rPr lang="ru-RU" b="1" dirty="0" smtClean="0">
                <a:solidFill>
                  <a:srgbClr val="FF0000"/>
                </a:solidFill>
                <a:latin typeface="Montserrat Medium" pitchFamily="2" charset="0"/>
              </a:rPr>
              <a:t>году </a:t>
            </a:r>
            <a:endParaRPr lang="ru-RU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82349" y="1957944"/>
            <a:ext cx="354151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Montserrat Medium" pitchFamily="2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Montserrat Medium" pitchFamily="2" charset="0"/>
              </a:rPr>
              <a:t>Создание Центра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Montserrat Medium" pitchFamily="2" charset="0"/>
              </a:rPr>
              <a:t>«Точка </a:t>
            </a:r>
            <a:r>
              <a:rPr lang="ru-RU" sz="2000" b="1" dirty="0">
                <a:solidFill>
                  <a:srgbClr val="0070C0"/>
                </a:solidFill>
                <a:latin typeface="Montserrat Medium" pitchFamily="2" charset="0"/>
              </a:rPr>
              <a:t>роста» в </a:t>
            </a:r>
            <a:r>
              <a:rPr lang="ru-RU" sz="2000" b="1" dirty="0" smtClean="0">
                <a:solidFill>
                  <a:srgbClr val="0070C0"/>
                </a:solidFill>
                <a:latin typeface="Montserrat Medium" pitchFamily="2" charset="0"/>
              </a:rPr>
              <a:t>филиале </a:t>
            </a:r>
            <a:r>
              <a:rPr lang="ru-RU" sz="2000" b="1" dirty="0">
                <a:solidFill>
                  <a:srgbClr val="0070C0"/>
                </a:solidFill>
                <a:latin typeface="Montserrat Medium" pitchFamily="2" charset="0"/>
              </a:rPr>
              <a:t>Токаревской </a:t>
            </a:r>
            <a:r>
              <a:rPr lang="ru-RU" sz="2000" b="1" dirty="0" smtClean="0">
                <a:solidFill>
                  <a:srgbClr val="0070C0"/>
                </a:solidFill>
                <a:latin typeface="Montserrat Medium" pitchFamily="2" charset="0"/>
              </a:rPr>
              <a:t>СОШ №</a:t>
            </a:r>
            <a:r>
              <a:rPr lang="ru-RU" sz="2400" b="1" dirty="0" smtClean="0">
                <a:solidFill>
                  <a:srgbClr val="0070C0"/>
                </a:solidFill>
                <a:latin typeface="Montserrat Medium" pitchFamily="2" charset="0"/>
              </a:rPr>
              <a:t>2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Montserrat Medium" pitchFamily="2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Montserrat Medium" pitchFamily="2" charset="0"/>
              </a:rPr>
              <a:t>в </a:t>
            </a:r>
            <a:r>
              <a:rPr lang="ru-RU" sz="2000" b="1" dirty="0">
                <a:solidFill>
                  <a:srgbClr val="0070C0"/>
                </a:solidFill>
                <a:latin typeface="Montserrat Medium" pitchFamily="2" charset="0"/>
              </a:rPr>
              <a:t>д. </a:t>
            </a:r>
            <a:r>
              <a:rPr lang="ru-RU" sz="2000" b="1" dirty="0" err="1">
                <a:solidFill>
                  <a:srgbClr val="0070C0"/>
                </a:solidFill>
                <a:latin typeface="Montserrat Medium" pitchFamily="2" charset="0"/>
              </a:rPr>
              <a:t>Чичерино</a:t>
            </a:r>
            <a:endParaRPr lang="ru-RU" sz="2000" b="1" dirty="0">
              <a:solidFill>
                <a:srgbClr val="0070C0"/>
              </a:solidFill>
              <a:latin typeface="Montserrat Medium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77640" y="1587920"/>
            <a:ext cx="3703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tserrat Medium" pitchFamily="2" charset="0"/>
              </a:rPr>
              <a:t>запланировано</a:t>
            </a:r>
            <a:r>
              <a:rPr lang="ru-RU" b="1" dirty="0" smtClean="0">
                <a:solidFill>
                  <a:srgbClr val="FF0000"/>
                </a:solidFill>
                <a:latin typeface="Montserrat Medium" pitchFamily="2" charset="0"/>
              </a:rPr>
              <a:t> </a:t>
            </a:r>
            <a:endParaRPr lang="ru-RU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984" y="3134741"/>
            <a:ext cx="6309611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Montserrat Medium" pitchFamily="2" charset="0"/>
            </a:endParaRP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Montserrat Medium" pitchFamily="2" charset="0"/>
              </a:rPr>
              <a:t>Ремонт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Montserrat Medium" pitchFamily="2" charset="0"/>
              </a:rPr>
              <a:t>спортивного зала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Montserrat Medium" pitchFamily="2" charset="0"/>
              </a:rPr>
              <a:t>Токарёвской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Montserrat Medium" pitchFamily="2" charset="0"/>
              </a:rPr>
              <a:t> СОШ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Montserrat Medium" pitchFamily="2" charset="0"/>
              </a:rPr>
              <a:t>№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Montserrat Medium" pitchFamily="2" charset="0"/>
              </a:rPr>
              <a:t>1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Montserrat Medium" pitchFamily="2" charset="0"/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458572" y="4077072"/>
            <a:ext cx="56886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  <a:latin typeface="Montserrat Medium" pitchFamily="2" charset="0"/>
            </a:endParaRPr>
          </a:p>
          <a:p>
            <a:pPr algn="ctr"/>
            <a:r>
              <a:rPr lang="ru-RU" sz="2800" b="1" dirty="0" smtClean="0">
                <a:solidFill>
                  <a:schemeClr val="accent2"/>
                </a:solidFill>
                <a:latin typeface="Montserrat Medium" pitchFamily="2" charset="0"/>
              </a:rPr>
              <a:t>Изготовлена ПСД на капремонт </a:t>
            </a:r>
            <a:r>
              <a:rPr lang="ru-RU" sz="2800" b="1" dirty="0" err="1" smtClean="0">
                <a:solidFill>
                  <a:schemeClr val="accent2"/>
                </a:solidFill>
                <a:latin typeface="Montserrat Medium" pitchFamily="2" charset="0"/>
              </a:rPr>
              <a:t>Токарёвской</a:t>
            </a:r>
            <a:r>
              <a:rPr lang="ru-RU" sz="2800" b="1" dirty="0" smtClean="0">
                <a:solidFill>
                  <a:schemeClr val="accent2"/>
                </a:solidFill>
                <a:latin typeface="Montserrat Medium" pitchFamily="2" charset="0"/>
              </a:rPr>
              <a:t> СОШ №</a:t>
            </a:r>
            <a:r>
              <a:rPr lang="ru-RU" sz="3600" b="1" dirty="0" smtClean="0">
                <a:solidFill>
                  <a:schemeClr val="accent2"/>
                </a:solidFill>
                <a:latin typeface="Montserrat Medium" pitchFamily="2" charset="0"/>
              </a:rPr>
              <a:t>1</a:t>
            </a:r>
          </a:p>
          <a:p>
            <a:pPr algn="ctr"/>
            <a:r>
              <a:rPr lang="ru-RU" b="1" dirty="0" smtClean="0">
                <a:solidFill>
                  <a:schemeClr val="accent2"/>
                </a:solidFill>
                <a:latin typeface="Montserrat Medium" pitchFamily="2" charset="0"/>
              </a:rPr>
              <a:t> (планируем в </a:t>
            </a:r>
            <a:r>
              <a:rPr lang="ru-RU" sz="3200" b="1" dirty="0">
                <a:solidFill>
                  <a:schemeClr val="accent2"/>
                </a:solidFill>
                <a:latin typeface="Montserrat Medium" pitchFamily="2" charset="0"/>
              </a:rPr>
              <a:t>2024</a:t>
            </a:r>
            <a:r>
              <a:rPr lang="ru-RU" b="1" dirty="0">
                <a:solidFill>
                  <a:schemeClr val="accent2"/>
                </a:solidFill>
                <a:latin typeface="Montserrat Medium" pitchFamily="2" charset="0"/>
              </a:rPr>
              <a:t> </a:t>
            </a:r>
            <a:r>
              <a:rPr lang="ru-RU" b="1" dirty="0" smtClean="0">
                <a:solidFill>
                  <a:schemeClr val="accent2"/>
                </a:solidFill>
                <a:latin typeface="Montserrat Medium" pitchFamily="2" charset="0"/>
              </a:rPr>
              <a:t>году </a:t>
            </a:r>
            <a:r>
              <a:rPr lang="ru-RU" b="1" dirty="0">
                <a:solidFill>
                  <a:schemeClr val="accent2"/>
                </a:solidFill>
                <a:latin typeface="Montserrat Medium" pitchFamily="2" charset="0"/>
              </a:rPr>
              <a:t>войти в программу «Модернизация школьной системы образования</a:t>
            </a:r>
            <a:r>
              <a:rPr lang="ru-RU" b="1" dirty="0" smtClean="0">
                <a:solidFill>
                  <a:schemeClr val="accent2"/>
                </a:solidFill>
                <a:latin typeface="Montserrat Medium" pitchFamily="2" charset="0"/>
              </a:rPr>
              <a:t>»)</a:t>
            </a:r>
            <a:endParaRPr lang="ru-RU" sz="6600" b="1" dirty="0">
              <a:solidFill>
                <a:schemeClr val="accent2"/>
              </a:solidFill>
              <a:latin typeface="Montserrat Medium" pitchFamily="2" charset="0"/>
            </a:endParaRPr>
          </a:p>
        </p:txBody>
      </p:sp>
      <p:pic>
        <p:nvPicPr>
          <p:cNvPr id="16" name="Рисунок 15" descr="D:\Pictures\ОБРАЗОВАНИЕ\ШКОЛЫ\ТСШ №1\Здание СОШ №1\DSC_002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374" y="4581128"/>
            <a:ext cx="2257154" cy="1762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Frolova\Desktop\VTb6sIEPdxQ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07" y="3902137"/>
            <a:ext cx="1546443" cy="1934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Frolova\Desktop\Aswy9AfCg1w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28"/>
          <a:stretch/>
        </p:blipFill>
        <p:spPr bwMode="auto">
          <a:xfrm>
            <a:off x="2960350" y="1587920"/>
            <a:ext cx="2871674" cy="17012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7006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pic>
        <p:nvPicPr>
          <p:cNvPr id="19" name="Picture 2" descr="C:\Users\Frolova\Desktop\edaf5caf65384c9e2d05f1d8e32bacd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3024336" cy="1797589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07904" y="1196752"/>
            <a:ext cx="52565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Montserrat Medium" pitchFamily="2" charset="0"/>
              </a:rPr>
              <a:t>Построена современная площадка для сдачи ГТО на стадионе в </a:t>
            </a:r>
            <a:r>
              <a:rPr lang="ru-RU" sz="2800" b="1" dirty="0" err="1">
                <a:solidFill>
                  <a:srgbClr val="FF0000"/>
                </a:solidFill>
                <a:latin typeface="Montserrat Medium" pitchFamily="2" charset="0"/>
              </a:rPr>
              <a:t>р.п.Токарёвка</a:t>
            </a:r>
            <a:endParaRPr lang="ru-RU" sz="2800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  <p:pic>
        <p:nvPicPr>
          <p:cNvPr id="20" name="Picture 13" descr="C:\Users\Frolova\Desktop\oV15SpsIqk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81747"/>
            <a:ext cx="3792903" cy="2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33780"/>
            <a:ext cx="388843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974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1196752"/>
            <a:ext cx="525658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Montserrat Medium" pitchFamily="2" charset="0"/>
              </a:rPr>
              <a:t>Благоустроена дворовая территория многоквартирных домов по ул. </a:t>
            </a:r>
            <a:r>
              <a:rPr lang="ru-RU" sz="3600" b="1" dirty="0">
                <a:solidFill>
                  <a:srgbClr val="FF0000"/>
                </a:solidFill>
                <a:latin typeface="Montserrat Medium" pitchFamily="2" charset="0"/>
              </a:rPr>
              <a:t>40</a:t>
            </a:r>
            <a:r>
              <a:rPr lang="ru-RU" sz="2800" b="1" dirty="0">
                <a:solidFill>
                  <a:srgbClr val="FF0000"/>
                </a:solidFill>
                <a:latin typeface="Montserrat Medium" pitchFamily="2" charset="0"/>
              </a:rPr>
              <a:t> лет Октября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2808312" cy="21825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 descr="C:\Users\Frolova\Desktop\ba1d4fea-d929-430c-9cca-c09591a1a5a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8" t="1010" r="6674" b="42934"/>
          <a:stretch/>
        </p:blipFill>
        <p:spPr bwMode="auto">
          <a:xfrm>
            <a:off x="4594845" y="3004727"/>
            <a:ext cx="3800344" cy="345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Frolova\Desktop\20220902_140638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938" y="3645024"/>
            <a:ext cx="2120998" cy="282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78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79983" y="2090839"/>
            <a:ext cx="49964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Montserrat Medium" pitchFamily="2" charset="0"/>
              </a:rPr>
              <a:t>Благоустройство дворовой территории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Montserrat Medium" pitchFamily="2" charset="0"/>
              </a:rPr>
              <a:t>многоквартирных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Montserrat Medium" pitchFamily="2" charset="0"/>
              </a:rPr>
              <a:t>домов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Montserrat Medium" pitchFamily="2" charset="0"/>
              </a:rPr>
              <a:t>№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Montserrat Medium" pitchFamily="2" charset="0"/>
              </a:rPr>
              <a:t>36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Montserrat Medium" pitchFamily="2" charset="0"/>
              </a:rPr>
              <a:t> и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Montserrat Medium" pitchFamily="2" charset="0"/>
              </a:rPr>
              <a:t>38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Montserrat Medium" pitchFamily="2" charset="0"/>
              </a:rPr>
              <a:t>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Montserrat Medium" pitchFamily="2" charset="0"/>
              </a:rPr>
              <a:t>по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Montserrat Medium" pitchFamily="2" charset="0"/>
              </a:rPr>
              <a:t>ул. Н.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Montserrat Medium" pitchFamily="2" charset="0"/>
              </a:rPr>
              <a:t>Островского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Montserrat Medium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2808312" cy="21825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501225" y="1007120"/>
            <a:ext cx="35666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Montserrat Medium" pitchFamily="2" charset="0"/>
              </a:rPr>
              <a:t>В </a:t>
            </a:r>
            <a:r>
              <a:rPr lang="ru-RU" sz="7200" b="1" dirty="0" smtClean="0">
                <a:solidFill>
                  <a:srgbClr val="FF0000"/>
                </a:solidFill>
                <a:latin typeface="Montserrat Medium" pitchFamily="2" charset="0"/>
              </a:rPr>
              <a:t>2023 </a:t>
            </a:r>
            <a:r>
              <a:rPr lang="ru-RU" b="1" dirty="0" smtClean="0">
                <a:solidFill>
                  <a:srgbClr val="FF0000"/>
                </a:solidFill>
                <a:latin typeface="Montserrat Medium" pitchFamily="2" charset="0"/>
              </a:rPr>
              <a:t>году </a:t>
            </a:r>
            <a:endParaRPr lang="ru-RU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05697" y="1510949"/>
            <a:ext cx="3703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tserrat Medium" pitchFamily="2" charset="0"/>
              </a:rPr>
              <a:t>запланировано</a:t>
            </a:r>
            <a:r>
              <a:rPr lang="ru-RU" b="1" dirty="0" smtClean="0">
                <a:solidFill>
                  <a:srgbClr val="FF0000"/>
                </a:solidFill>
                <a:latin typeface="Montserrat Medium" pitchFamily="2" charset="0"/>
              </a:rPr>
              <a:t> </a:t>
            </a:r>
            <a:endParaRPr lang="ru-RU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  <p:pic>
        <p:nvPicPr>
          <p:cNvPr id="15" name="Рисунок 14" descr="C:\Users\Frolova\Desktop\IMG_20230123_121330 (1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485" y="3126638"/>
            <a:ext cx="2118738" cy="3442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Frolova\Desktop\IMG_20230123_12122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14"/>
          <a:stretch/>
        </p:blipFill>
        <p:spPr bwMode="auto">
          <a:xfrm>
            <a:off x="2267744" y="3645024"/>
            <a:ext cx="3960440" cy="26642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1593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77480" y="1340767"/>
            <a:ext cx="52565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tserrat Medium" pitchFamily="2" charset="0"/>
              </a:rPr>
              <a:t>Инициативный </a:t>
            </a:r>
            <a:r>
              <a:rPr lang="ru-RU" sz="2800" b="1" dirty="0">
                <a:solidFill>
                  <a:srgbClr val="FF0000"/>
                </a:solidFill>
                <a:latin typeface="Montserrat Medium" pitchFamily="2" charset="0"/>
              </a:rPr>
              <a:t>проект «Народный бюджет»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77480" y="2330877"/>
            <a:ext cx="52565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Благоустройство кладбищ: </a:t>
            </a:r>
          </a:p>
          <a:p>
            <a:pPr algn="ctr"/>
            <a:endParaRPr lang="ru-RU" sz="2800" b="1" dirty="0">
              <a:solidFill>
                <a:schemeClr val="accent3">
                  <a:lumMod val="50000"/>
                </a:schemeClr>
              </a:solidFill>
              <a:latin typeface="Montserrat Medium" pitchFamily="2" charset="0"/>
            </a:endParaRPr>
          </a:p>
        </p:txBody>
      </p:sp>
      <p:pic>
        <p:nvPicPr>
          <p:cNvPr id="8" name="Рисунок 7" descr="C:\Users\Frolova\Desktop\IMG-20230123-WA000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9" b="38041"/>
          <a:stretch/>
        </p:blipFill>
        <p:spPr bwMode="auto">
          <a:xfrm>
            <a:off x="611560" y="3284984"/>
            <a:ext cx="4032448" cy="25989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Frolova\Desktop\ЦУР\Итоги - шаболоны, фото\IMG-20230124-WA001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7" b="18621"/>
          <a:stretch/>
        </p:blipFill>
        <p:spPr bwMode="auto">
          <a:xfrm>
            <a:off x="5004048" y="3284984"/>
            <a:ext cx="3744416" cy="25989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489045" y="2849072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р.п.Токарёвка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Montserrat Medium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9632" y="2891224"/>
            <a:ext cx="2736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с.Тр.Росляй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 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83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8676456" cy="5760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  <a:t>Токарёвский район</a:t>
            </a:r>
            <a:br>
              <a:rPr lang="ru-RU" sz="4000" b="1" dirty="0" smtClean="0">
                <a:solidFill>
                  <a:srgbClr val="FF0000"/>
                </a:solidFill>
                <a:cs typeface="Arabic Typesetting" panose="03020402040406030203" pitchFamily="66" charset="-78"/>
              </a:rPr>
            </a:br>
            <a:endParaRPr lang="ru-RU" sz="4000" b="1" dirty="0">
              <a:solidFill>
                <a:srgbClr val="FF000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225966"/>
            <a:ext cx="52565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tserrat Medium" pitchFamily="2" charset="0"/>
              </a:rPr>
              <a:t>Программа «Комплексное </a:t>
            </a:r>
            <a:r>
              <a:rPr lang="ru-RU" sz="2800" b="1" dirty="0">
                <a:solidFill>
                  <a:srgbClr val="FF0000"/>
                </a:solidFill>
                <a:latin typeface="Montserrat Medium" pitchFamily="2" charset="0"/>
              </a:rPr>
              <a:t>развитие сельских </a:t>
            </a:r>
            <a:r>
              <a:rPr lang="ru-RU" sz="2800" b="1" dirty="0" smtClean="0">
                <a:solidFill>
                  <a:srgbClr val="FF0000"/>
                </a:solidFill>
                <a:latin typeface="Montserrat Medium" pitchFamily="2" charset="0"/>
              </a:rPr>
              <a:t>территорий»</a:t>
            </a:r>
            <a:endParaRPr lang="ru-RU" sz="2800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6950" y="3573016"/>
            <a:ext cx="44595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  Благоустройство сквера    напротив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здания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почты в  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  <a:latin typeface="Montserrat Medium" pitchFamily="2" charset="0"/>
              </a:rPr>
              <a:t>р.п.Токарёвка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Montserrat Medium" pitchFamily="2" charset="0"/>
            </a:endParaRPr>
          </a:p>
        </p:txBody>
      </p:sp>
      <p:pic>
        <p:nvPicPr>
          <p:cNvPr id="9" name="Рисунок 8" descr="D:\Pictures\РАЙОН, ОБЛАСТЬ\ТОКАРЕВСКИЙ РАЙОН-ФОТО\P118020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4547"/>
          <a:stretch/>
        </p:blipFill>
        <p:spPr bwMode="auto">
          <a:xfrm>
            <a:off x="1115616" y="2413945"/>
            <a:ext cx="3295650" cy="3952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932040" y="2844225"/>
            <a:ext cx="3703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tserrat Medium" pitchFamily="2" charset="0"/>
              </a:rPr>
              <a:t>запланировано</a:t>
            </a:r>
            <a:r>
              <a:rPr lang="ru-RU" b="1" dirty="0" smtClean="0">
                <a:solidFill>
                  <a:srgbClr val="FF0000"/>
                </a:solidFill>
                <a:latin typeface="Montserrat Medium" pitchFamily="2" charset="0"/>
              </a:rPr>
              <a:t> </a:t>
            </a:r>
            <a:endParaRPr lang="ru-RU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00719" y="2180073"/>
            <a:ext cx="35666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Montserrat Medium" pitchFamily="2" charset="0"/>
              </a:rPr>
              <a:t>В </a:t>
            </a:r>
            <a:r>
              <a:rPr lang="ru-RU" sz="7200" b="1" dirty="0" smtClean="0">
                <a:solidFill>
                  <a:srgbClr val="FF0000"/>
                </a:solidFill>
                <a:latin typeface="Montserrat Medium" pitchFamily="2" charset="0"/>
              </a:rPr>
              <a:t>2023 </a:t>
            </a:r>
            <a:r>
              <a:rPr lang="ru-RU" b="1" dirty="0" smtClean="0">
                <a:solidFill>
                  <a:srgbClr val="FF0000"/>
                </a:solidFill>
                <a:latin typeface="Montserrat Medium" pitchFamily="2" charset="0"/>
              </a:rPr>
              <a:t>году </a:t>
            </a:r>
            <a:endParaRPr lang="ru-RU" b="1" dirty="0">
              <a:solidFill>
                <a:srgbClr val="FF0000"/>
              </a:solidFill>
              <a:latin typeface="Montserra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06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</TotalTime>
  <Words>402</Words>
  <Application>Microsoft Office PowerPoint</Application>
  <PresentationFormat>Экран (4:3)</PresentationFormat>
  <Paragraphs>90</Paragraphs>
  <Slides>17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Токарёвский район</vt:lpstr>
      <vt:lpstr> Токарёвский район </vt:lpstr>
      <vt:lpstr>Презентация PowerPoint</vt:lpstr>
      <vt:lpstr> Токарёвский район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Токарёвский район</dc:title>
  <dc:creator>кей</dc:creator>
  <cp:lastModifiedBy>Пользователь Windows</cp:lastModifiedBy>
  <cp:revision>101</cp:revision>
  <cp:lastPrinted>2023-01-25T11:59:32Z</cp:lastPrinted>
  <dcterms:created xsi:type="dcterms:W3CDTF">2020-05-22T17:17:33Z</dcterms:created>
  <dcterms:modified xsi:type="dcterms:W3CDTF">2023-03-06T08:35:02Z</dcterms:modified>
</cp:coreProperties>
</file>