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ppt/_rels/presentation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7.xml.rels" ContentType="application/vnd.openxmlformats-package.relationships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2.png" ContentType="image/png"/>
  <Override PartName="/ppt/media/image3.png" ContentType="image/png"/>
  <Override PartName="/ppt/media/image1.png" ContentType="image/png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9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0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3150000"/>
            <a:ext cx="9719280" cy="1259280"/>
          </a:xfrm>
          <a:prstGeom prst="rect">
            <a:avLst/>
          </a:prstGeom>
          <a:solidFill>
            <a:srgbClr val="e74c3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PlaceHolder 2"/>
          <p:cNvSpPr>
            <a:spLocks noGrp="1"/>
          </p:cNvSpPr>
          <p:nvPr>
            <p:ph type="title"/>
          </p:nvPr>
        </p:nvSpPr>
        <p:spPr>
          <a:xfrm>
            <a:off x="360000" y="184680"/>
            <a:ext cx="9359280" cy="1249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360000" y="1980000"/>
            <a:ext cx="9179280" cy="4679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Второй уровень структуры</a:t>
            </a:r>
            <a:endParaRPr b="0" lang="ru-RU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Третий уровень структуры</a:t>
            </a:r>
            <a:endParaRPr b="0" lang="ru-RU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Четвёртый уровень структуры</a:t>
            </a:r>
            <a:endParaRPr b="0" lang="ru-RU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Пятый уровень структуры</a:t>
            </a:r>
            <a:endParaRPr b="0" lang="ru-RU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Шестой уровень структуры</a:t>
            </a:r>
            <a:endParaRPr b="0" lang="ru-RU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Седьмой уровень структуры</a:t>
            </a:r>
            <a:endParaRPr b="0" lang="ru-RU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0" y="180000"/>
            <a:ext cx="9719280" cy="1259280"/>
          </a:xfrm>
          <a:prstGeom prst="rect">
            <a:avLst/>
          </a:prstGeom>
          <a:solidFill>
            <a:srgbClr val="e74c3c"/>
          </a:solidFill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" name="CustomShape 2"/>
          <p:cNvSpPr/>
          <p:nvPr/>
        </p:nvSpPr>
        <p:spPr>
          <a:xfrm>
            <a:off x="7560000" y="6840000"/>
            <a:ext cx="2519280" cy="539280"/>
          </a:xfrm>
          <a:prstGeom prst="rect">
            <a:avLst/>
          </a:prstGeom>
          <a:solidFill>
            <a:srgbClr val="e74c3c"/>
          </a:solidFill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" name="CustomShape 3"/>
          <p:cNvSpPr/>
          <p:nvPr/>
        </p:nvSpPr>
        <p:spPr>
          <a:xfrm>
            <a:off x="900000" y="6840000"/>
            <a:ext cx="6479280" cy="539280"/>
          </a:xfrm>
          <a:prstGeom prst="rect">
            <a:avLst/>
          </a:prstGeom>
          <a:solidFill>
            <a:srgbClr val="bdc3c7"/>
          </a:solidFill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" name="CustomShape 4"/>
          <p:cNvSpPr/>
          <p:nvPr/>
        </p:nvSpPr>
        <p:spPr>
          <a:xfrm>
            <a:off x="180000" y="6840000"/>
            <a:ext cx="539280" cy="539280"/>
          </a:xfrm>
          <a:prstGeom prst="rect">
            <a:avLst/>
          </a:prstGeom>
          <a:noFill/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" name="PlaceHolder 5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" descr=""/>
          <p:cNvPicPr/>
          <p:nvPr/>
        </p:nvPicPr>
        <p:blipFill>
          <a:blip r:embed="rId1">
            <a:grayscl/>
            <a:alphaModFix amt="10000"/>
          </a:blip>
          <a:srcRect l="-1419" t="13468" r="7799" b="12057"/>
          <a:stretch/>
        </p:blipFill>
        <p:spPr>
          <a:xfrm>
            <a:off x="0" y="360"/>
            <a:ext cx="9502920" cy="7558920"/>
          </a:xfrm>
          <a:prstGeom prst="rect">
            <a:avLst/>
          </a:prstGeom>
          <a:ln>
            <a:noFill/>
          </a:ln>
        </p:spPr>
      </p:pic>
      <p:sp>
        <p:nvSpPr>
          <p:cNvPr id="82" name="CustomShape 1"/>
          <p:cNvSpPr/>
          <p:nvPr/>
        </p:nvSpPr>
        <p:spPr>
          <a:xfrm>
            <a:off x="360000" y="3330000"/>
            <a:ext cx="9359280" cy="89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ffffff"/>
                </a:solidFill>
                <a:latin typeface="PT Astra Serif"/>
                <a:ea typeface="DejaVu Sans"/>
              </a:rPr>
              <a:t>ОКАЗАНИЕ ИМУЩЕСТВЕННОЙ ПОДДЕРЖКИ САМОЗАНЯТЫМ ГРАЖДАНАМ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83" name="Рисунок 1" descr=""/>
          <p:cNvPicPr/>
          <p:nvPr/>
        </p:nvPicPr>
        <p:blipFill>
          <a:blip r:embed="rId2"/>
          <a:stretch/>
        </p:blipFill>
        <p:spPr>
          <a:xfrm>
            <a:off x="72000" y="4536000"/>
            <a:ext cx="2735280" cy="2796120"/>
          </a:xfrm>
          <a:prstGeom prst="rect">
            <a:avLst/>
          </a:prstGeom>
          <a:ln>
            <a:noFill/>
          </a:ln>
        </p:spPr>
      </p:pic>
      <p:sp>
        <p:nvSpPr>
          <p:cNvPr id="84" name="CustomShape 2"/>
          <p:cNvSpPr/>
          <p:nvPr/>
        </p:nvSpPr>
        <p:spPr>
          <a:xfrm>
            <a:off x="216000" y="864000"/>
            <a:ext cx="9647280" cy="190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17375e"/>
                </a:solidFill>
                <a:latin typeface="PT Astra Serif"/>
                <a:ea typeface="DejaVu Sans"/>
              </a:rPr>
              <a:t>Национальный проект </a:t>
            </a:r>
            <a:br/>
            <a:r>
              <a:rPr b="1" lang="ru-RU" sz="3200" spc="-1" strike="noStrike">
                <a:solidFill>
                  <a:srgbClr val="17375e"/>
                </a:solidFill>
                <a:latin typeface="PT Astra Serif"/>
                <a:ea typeface="DejaVu Sans"/>
              </a:rPr>
              <a:t>«Малое и среднее предпринимательство и поддержка индивидуальной предпринимательской инициативы»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85" name="Picture 2" descr=""/>
          <p:cNvPicPr/>
          <p:nvPr/>
        </p:nvPicPr>
        <p:blipFill>
          <a:blip r:embed="rId3"/>
          <a:stretch/>
        </p:blipFill>
        <p:spPr>
          <a:xfrm>
            <a:off x="8604000" y="93600"/>
            <a:ext cx="1366920" cy="1049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360000" y="1692000"/>
            <a:ext cx="9359280" cy="89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just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PT Astra Serif"/>
                <a:ea typeface="DejaVu Sans"/>
              </a:rPr>
              <a:t>Имущественная поддержка оказывается органами государственной власти, органами местного самоуправления в виде передачи во владение и (или) в пользование государственного или муниципального имущества, на возмездной основе, безвозмездной основе или на льготных условиях, в том числе:</a:t>
            </a:r>
            <a:br/>
            <a:endParaRPr b="0" lang="ru-RU" sz="1600" spc="-1" strike="noStrike">
              <a:latin typeface="Arial"/>
            </a:endParaRPr>
          </a:p>
        </p:txBody>
      </p:sp>
      <p:sp>
        <p:nvSpPr>
          <p:cNvPr id="87" name="CustomShape 2"/>
          <p:cNvSpPr/>
          <p:nvPr/>
        </p:nvSpPr>
        <p:spPr>
          <a:xfrm>
            <a:off x="144000" y="587160"/>
            <a:ext cx="9575280" cy="708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ffffff"/>
                </a:solidFill>
                <a:latin typeface="PT Astra Serif"/>
                <a:ea typeface="DejaVu Sans"/>
              </a:rPr>
              <a:t>ОКАЗАНИЕ ИМУЩЕСТВЕННОЙ ПОДДЕРЖКИ САМОЗАНЯТЫМ ГРАЖДАНАМ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88" name="CustomShape 3"/>
          <p:cNvSpPr/>
          <p:nvPr/>
        </p:nvSpPr>
        <p:spPr>
          <a:xfrm>
            <a:off x="528480" y="2824200"/>
            <a:ext cx="3322800" cy="1063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PT Astra Serif"/>
                <a:ea typeface="DejaVu Sans"/>
              </a:rPr>
              <a:t>земельных участков</a:t>
            </a:r>
            <a:endParaRPr b="0" lang="ru-RU" sz="16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PT Astra Serif"/>
                <a:ea typeface="DejaVu Sans"/>
              </a:rPr>
              <a:t>зданий</a:t>
            </a:r>
            <a:endParaRPr b="0" lang="ru-RU" sz="16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PT Astra Serif"/>
                <a:ea typeface="DejaVu Sans"/>
              </a:rPr>
              <a:t>строений</a:t>
            </a:r>
            <a:endParaRPr b="0" lang="ru-RU" sz="16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PT Astra Serif"/>
                <a:ea typeface="DejaVu Sans"/>
              </a:rPr>
              <a:t>сооружений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89" name="CustomShape 4"/>
          <p:cNvSpPr/>
          <p:nvPr/>
        </p:nvSpPr>
        <p:spPr>
          <a:xfrm>
            <a:off x="3564000" y="2824200"/>
            <a:ext cx="3239280" cy="1063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PT Astra Serif"/>
                <a:ea typeface="DejaVu Sans"/>
              </a:rPr>
              <a:t>нежилых помещений</a:t>
            </a:r>
            <a:endParaRPr b="0" lang="ru-RU" sz="16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PT Astra Serif"/>
                <a:ea typeface="DejaVu Sans"/>
              </a:rPr>
              <a:t>оборудования</a:t>
            </a:r>
            <a:endParaRPr b="0" lang="ru-RU" sz="16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PT Astra Serif"/>
                <a:ea typeface="DejaVu Sans"/>
              </a:rPr>
              <a:t>машин</a:t>
            </a:r>
            <a:endParaRPr b="0" lang="ru-RU" sz="16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PT Astra Serif"/>
                <a:ea typeface="DejaVu Sans"/>
              </a:rPr>
              <a:t>механизмов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90" name="CustomShape 5"/>
          <p:cNvSpPr/>
          <p:nvPr/>
        </p:nvSpPr>
        <p:spPr>
          <a:xfrm>
            <a:off x="6839280" y="2592360"/>
            <a:ext cx="2807280" cy="1580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PT Astra Serif"/>
                <a:ea typeface="DejaVu Sans"/>
              </a:rPr>
              <a:t>установок</a:t>
            </a:r>
            <a:endParaRPr b="0" lang="ru-RU" sz="16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PT Astra Serif"/>
                <a:ea typeface="DejaVu Sans"/>
              </a:rPr>
              <a:t>транспортных средств </a:t>
            </a:r>
            <a:endParaRPr b="0" lang="ru-RU" sz="16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PT Astra Serif"/>
                <a:ea typeface="DejaVu Sans"/>
              </a:rPr>
              <a:t>инвентаря</a:t>
            </a:r>
            <a:endParaRPr b="0" lang="ru-RU" sz="16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PT Astra Serif"/>
                <a:ea typeface="DejaVu Sans"/>
              </a:rPr>
              <a:t>инструментов</a:t>
            </a:r>
            <a:br/>
            <a:r>
              <a:rPr b="0" lang="ru-RU" sz="1600" spc="-1" strike="noStrike">
                <a:solidFill>
                  <a:srgbClr val="000000"/>
                </a:solidFill>
                <a:latin typeface="PT Astra Serif"/>
                <a:ea typeface="DejaVu Sans"/>
              </a:rPr>
              <a:t> 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91" name="CustomShape 6"/>
          <p:cNvSpPr/>
          <p:nvPr/>
        </p:nvSpPr>
        <p:spPr>
          <a:xfrm>
            <a:off x="1080000" y="6984000"/>
            <a:ext cx="6119280" cy="229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PT Astra Serif"/>
                <a:ea typeface="DejaVu Sans"/>
              </a:rPr>
              <a:t>АДМИНИСТРАЦИЯ</a:t>
            </a:r>
            <a:r>
              <a:rPr b="0" lang="ru-RU" sz="1000" spc="-1" strike="noStrike">
                <a:solidFill>
                  <a:srgbClr val="000000"/>
                </a:solidFill>
                <a:highlight>
                  <a:srgbClr val="ffff00"/>
                </a:highlight>
                <a:latin typeface="PT Astra Serif"/>
                <a:ea typeface="DejaVu Sans"/>
              </a:rPr>
              <a:t> ________________ </a:t>
            </a:r>
            <a:r>
              <a:rPr b="0" lang="ru-RU" sz="1000" spc="-1" strike="noStrike">
                <a:solidFill>
                  <a:srgbClr val="000000"/>
                </a:solidFill>
                <a:latin typeface="PT Astra Serif"/>
                <a:ea typeface="DejaVu Sans"/>
              </a:rPr>
              <a:t>РАЙОНА ТАМБОВСКОЙ ОБЛАСТИ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92" name="CustomShape 7"/>
          <p:cNvSpPr/>
          <p:nvPr/>
        </p:nvSpPr>
        <p:spPr>
          <a:xfrm>
            <a:off x="7524000" y="6840000"/>
            <a:ext cx="2375280" cy="50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ffffff"/>
                </a:solidFill>
                <a:latin typeface="PT Astra Serif"/>
                <a:ea typeface="DejaVu Sans"/>
              </a:rPr>
              <a:t>Телефон:_</a:t>
            </a:r>
            <a:r>
              <a:rPr b="0" lang="ru-RU" sz="1000" spc="-1" strike="noStrike">
                <a:solidFill>
                  <a:srgbClr val="ffffff"/>
                </a:solidFill>
                <a:highlight>
                  <a:srgbClr val="ffff00"/>
                </a:highlight>
                <a:latin typeface="PT Astra Serif"/>
                <a:ea typeface="DejaVu Sans"/>
              </a:rPr>
              <a:t>___________</a:t>
            </a:r>
            <a:br/>
            <a:r>
              <a:rPr b="0" lang="ru-RU" sz="1000" spc="-1" strike="noStrike">
                <a:solidFill>
                  <a:srgbClr val="ffffff"/>
                </a:solidFill>
                <a:latin typeface="PT Astra Serif"/>
                <a:ea typeface="DejaVu Sans"/>
              </a:rPr>
              <a:t>Эл. Почта</a:t>
            </a:r>
            <a:r>
              <a:rPr b="0" lang="ru-RU" sz="1000" spc="-1" strike="noStrike">
                <a:solidFill>
                  <a:srgbClr val="ffffff"/>
                </a:solidFill>
                <a:highlight>
                  <a:srgbClr val="ffff00"/>
                </a:highlight>
                <a:latin typeface="PT Astra Serif"/>
                <a:ea typeface="DejaVu Sans"/>
              </a:rPr>
              <a:t>:___________</a:t>
            </a:r>
            <a:endParaRPr b="0" lang="ru-RU" sz="1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ffffff"/>
                </a:solidFill>
                <a:latin typeface="PT Astra Serif"/>
                <a:ea typeface="DejaVu Sans"/>
              </a:rPr>
              <a:t>Сайт:___</a:t>
            </a:r>
            <a:r>
              <a:rPr b="0" lang="ru-RU" sz="1000" spc="-1" strike="noStrike">
                <a:solidFill>
                  <a:srgbClr val="ffffff"/>
                </a:solidFill>
                <a:highlight>
                  <a:srgbClr val="ffff00"/>
                </a:highlight>
                <a:latin typeface="PT Astra Serif"/>
                <a:ea typeface="DejaVu Sans"/>
              </a:rPr>
              <a:t>____________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93" name="CustomShape 8"/>
          <p:cNvSpPr/>
          <p:nvPr/>
        </p:nvSpPr>
        <p:spPr>
          <a:xfrm>
            <a:off x="216000" y="4272480"/>
            <a:ext cx="9647280" cy="766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PT Astra Serif"/>
                <a:ea typeface="DejaVu Sans"/>
              </a:rPr>
              <a:t>Объекты, предназначенные для субъектов малого и среднего предпринимательства и самозанятых граждан, включаются в формируемые органами власти и местного самоуправления и ежегодно дополняемые перечни государственного и муниципального имущества.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94" name="CustomShape 9"/>
          <p:cNvSpPr/>
          <p:nvPr/>
        </p:nvSpPr>
        <p:spPr>
          <a:xfrm>
            <a:off x="216000" y="5256000"/>
            <a:ext cx="9431280" cy="31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PT Astra Serif"/>
                <a:ea typeface="DejaVu Sans"/>
              </a:rPr>
              <a:t>Ознакомиться с перечнем муниципального имущества по ссылке: </a:t>
            </a:r>
            <a:r>
              <a:rPr b="0" lang="ru-RU" sz="1600" spc="-1" strike="noStrike">
                <a:solidFill>
                  <a:srgbClr val="000000"/>
                </a:solidFill>
                <a:highlight>
                  <a:srgbClr val="ffff00"/>
                </a:highlight>
                <a:latin typeface="PT Astra Serif"/>
                <a:ea typeface="DejaVu Sans"/>
              </a:rPr>
              <a:t>________________</a:t>
            </a:r>
            <a:endParaRPr b="0" lang="ru-RU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144000" y="587520"/>
            <a:ext cx="9575280" cy="708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ffffff"/>
                </a:solidFill>
                <a:latin typeface="PT Astra Serif"/>
                <a:ea typeface="DejaVu Sans"/>
              </a:rPr>
              <a:t>ОКАЗАНИЕ ИМУЩЕСТВЕННОЙ ПОДДЕРЖКИ САМОЗАНЯТЫМ ГРАЖДАНАМ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96" name="CustomShape 2"/>
          <p:cNvSpPr/>
          <p:nvPr/>
        </p:nvSpPr>
        <p:spPr>
          <a:xfrm>
            <a:off x="1080000" y="6984000"/>
            <a:ext cx="6119280" cy="229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PT Astra Serif"/>
                <a:ea typeface="DejaVu Sans"/>
              </a:rPr>
              <a:t>АДМИНИСТРАЦИЯ</a:t>
            </a:r>
            <a:r>
              <a:rPr b="0" lang="ru-RU" sz="1000" spc="-1" strike="noStrike">
                <a:solidFill>
                  <a:srgbClr val="000000"/>
                </a:solidFill>
                <a:highlight>
                  <a:srgbClr val="ffff00"/>
                </a:highlight>
                <a:latin typeface="PT Astra Serif"/>
                <a:ea typeface="DejaVu Sans"/>
              </a:rPr>
              <a:t> ________________ </a:t>
            </a:r>
            <a:r>
              <a:rPr b="0" lang="ru-RU" sz="1000" spc="-1" strike="noStrike">
                <a:solidFill>
                  <a:srgbClr val="000000"/>
                </a:solidFill>
                <a:latin typeface="PT Astra Serif"/>
                <a:ea typeface="DejaVu Sans"/>
              </a:rPr>
              <a:t>РАЙОНА ТАМБОВСКОЙ ОБЛАСТИ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97" name="CustomShape 3"/>
          <p:cNvSpPr/>
          <p:nvPr/>
        </p:nvSpPr>
        <p:spPr>
          <a:xfrm>
            <a:off x="7524000" y="6840000"/>
            <a:ext cx="2375280" cy="50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ffffff"/>
                </a:solidFill>
                <a:latin typeface="PT Astra Serif"/>
                <a:ea typeface="DejaVu Sans"/>
              </a:rPr>
              <a:t>Телефон:_</a:t>
            </a:r>
            <a:r>
              <a:rPr b="0" lang="ru-RU" sz="1000" spc="-1" strike="noStrike">
                <a:solidFill>
                  <a:srgbClr val="ffffff"/>
                </a:solidFill>
                <a:highlight>
                  <a:srgbClr val="ffff00"/>
                </a:highlight>
                <a:latin typeface="PT Astra Serif"/>
                <a:ea typeface="DejaVu Sans"/>
              </a:rPr>
              <a:t>___________</a:t>
            </a:r>
            <a:br/>
            <a:r>
              <a:rPr b="0" lang="ru-RU" sz="1000" spc="-1" strike="noStrike">
                <a:solidFill>
                  <a:srgbClr val="ffffff"/>
                </a:solidFill>
                <a:latin typeface="PT Astra Serif"/>
                <a:ea typeface="DejaVu Sans"/>
              </a:rPr>
              <a:t>Эл. Почта:_</a:t>
            </a:r>
            <a:r>
              <a:rPr b="0" lang="ru-RU" sz="1000" spc="-1" strike="noStrike">
                <a:solidFill>
                  <a:srgbClr val="ffffff"/>
                </a:solidFill>
                <a:highlight>
                  <a:srgbClr val="ffff00"/>
                </a:highlight>
                <a:latin typeface="PT Astra Serif"/>
                <a:ea typeface="DejaVu Sans"/>
              </a:rPr>
              <a:t>__________</a:t>
            </a:r>
            <a:endParaRPr b="0" lang="ru-RU" sz="1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ffffff"/>
                </a:solidFill>
                <a:latin typeface="PT Astra Serif"/>
                <a:ea typeface="DejaVu Sans"/>
              </a:rPr>
              <a:t>Сайт:____</a:t>
            </a:r>
            <a:r>
              <a:rPr b="0" lang="ru-RU" sz="1000" spc="-1" strike="noStrike">
                <a:solidFill>
                  <a:srgbClr val="ffffff"/>
                </a:solidFill>
                <a:highlight>
                  <a:srgbClr val="ffff00"/>
                </a:highlight>
                <a:latin typeface="PT Astra Serif"/>
                <a:ea typeface="DejaVu Sans"/>
              </a:rPr>
              <a:t>___________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98" name="CustomShape 4"/>
          <p:cNvSpPr/>
          <p:nvPr/>
        </p:nvSpPr>
        <p:spPr>
          <a:xfrm>
            <a:off x="1008000" y="1476000"/>
            <a:ext cx="7703280" cy="31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PT Astra Serif"/>
                <a:ea typeface="DejaVu Sans"/>
              </a:rPr>
              <a:t>Алгоритм получения имущественной поддержки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99" name="CustomShape 5"/>
          <p:cNvSpPr/>
          <p:nvPr/>
        </p:nvSpPr>
        <p:spPr>
          <a:xfrm>
            <a:off x="297360" y="1829520"/>
            <a:ext cx="9215280" cy="81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PT Astra Serif"/>
                <a:ea typeface="DejaVu Sans"/>
              </a:rPr>
              <a:t>Шаг 1.</a:t>
            </a:r>
            <a:r>
              <a:rPr b="0" lang="ru-RU" sz="1600" spc="-1" strike="noStrike">
                <a:solidFill>
                  <a:srgbClr val="000000"/>
                </a:solidFill>
                <a:latin typeface="PT Astra Serif"/>
                <a:ea typeface="DejaVu Sans"/>
              </a:rPr>
              <a:t> Подберите государственное или муниципальное имущество для осуществления предпринимательской деятельности на официальном сайте органа местного самоуправления в разделе </a:t>
            </a:r>
            <a:br/>
            <a:r>
              <a:rPr b="0" lang="ru-RU" sz="1600" spc="-1" strike="noStrike">
                <a:solidFill>
                  <a:srgbClr val="000000"/>
                </a:solidFill>
                <a:latin typeface="PT Astra Serif"/>
                <a:ea typeface="DejaVu Sans"/>
              </a:rPr>
              <a:t>«Имущественная поддержка» по ссылке:</a:t>
            </a:r>
            <a:r>
              <a:rPr b="0" lang="ru-RU" sz="1600" spc="-1" strike="noStrike">
                <a:solidFill>
                  <a:srgbClr val="000000"/>
                </a:solidFill>
                <a:highlight>
                  <a:srgbClr val="ffff00"/>
                </a:highlight>
                <a:latin typeface="PT Astra Serif"/>
                <a:ea typeface="DejaVu Sans"/>
              </a:rPr>
              <a:t> _____________________________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100" name="CustomShape 6"/>
          <p:cNvSpPr/>
          <p:nvPr/>
        </p:nvSpPr>
        <p:spPr>
          <a:xfrm>
            <a:off x="1944360" y="2705040"/>
            <a:ext cx="8063280" cy="1793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PT Astra Serif"/>
                <a:ea typeface="DejaVu Sans"/>
              </a:rPr>
              <a:t>Шаг 2.</a:t>
            </a:r>
            <a:r>
              <a:rPr b="0" lang="ru-RU" sz="1600" spc="-1" strike="noStrike">
                <a:solidFill>
                  <a:srgbClr val="000000"/>
                </a:solidFill>
                <a:latin typeface="PT Astra Serif"/>
                <a:ea typeface="DejaVu Sans"/>
              </a:rPr>
              <a:t> Обратитесь в орган местного самоуправления, осуществляющий функции по управлению и распоряжению имуществом. Уточните у представителя органа местного самоуправления характеристики объекта, местоположение, условия предоставления:</a:t>
            </a:r>
            <a:br/>
            <a:r>
              <a:rPr b="0" lang="ru-RU" sz="1600" spc="-1" strike="noStrike">
                <a:solidFill>
                  <a:srgbClr val="000000"/>
                </a:solidFill>
                <a:latin typeface="PT Astra Serif"/>
                <a:ea typeface="DejaVu Sans"/>
              </a:rPr>
              <a:t>телефон:</a:t>
            </a:r>
            <a:r>
              <a:rPr b="0" lang="ru-RU" sz="1600" spc="-1" strike="noStrike">
                <a:solidFill>
                  <a:srgbClr val="000000"/>
                </a:solidFill>
                <a:highlight>
                  <a:srgbClr val="ffff00"/>
                </a:highlight>
                <a:latin typeface="PT Astra Serif"/>
                <a:ea typeface="DejaVu Sans"/>
              </a:rPr>
              <a:t>____________</a:t>
            </a: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highlight>
                  <a:srgbClr val="ffff00"/>
                </a:highlight>
                <a:latin typeface="PT Astra Serif"/>
                <a:ea typeface="DejaVu Sans"/>
              </a:rPr>
              <a:t>эл. почта:___________</a:t>
            </a: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highlight>
                  <a:srgbClr val="ffff00"/>
                </a:highlight>
                <a:latin typeface="PT Astra Serif"/>
                <a:ea typeface="DejaVu Sans"/>
              </a:rPr>
              <a:t>сайт:_______________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highlight>
                  <a:srgbClr val="ffff00"/>
                </a:highlight>
                <a:latin typeface="PT Astra Serif"/>
                <a:ea typeface="DejaVu Sans"/>
              </a:rPr>
              <a:t>личное обращение: ______________________________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101" name="CustomShape 7"/>
          <p:cNvSpPr/>
          <p:nvPr/>
        </p:nvSpPr>
        <p:spPr>
          <a:xfrm>
            <a:off x="2013120" y="5112000"/>
            <a:ext cx="7562520" cy="1063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PT Astra Serif"/>
                <a:ea typeface="DejaVu Sans"/>
              </a:rPr>
              <a:t>Шаг 4. </a:t>
            </a:r>
            <a:r>
              <a:rPr b="0" lang="ru-RU" sz="1600" spc="-1" strike="noStrike">
                <a:solidFill>
                  <a:srgbClr val="000000"/>
                </a:solidFill>
                <a:latin typeface="PT Astra Serif"/>
                <a:ea typeface="DejaVu Sans"/>
              </a:rPr>
              <a:t>Примите участие в процедуре торгов. На сайте https://torgi.gov.ru/new/public в разделе «Торги» зайдите в подраздел «Аренда, безвозмездное пользование имуществом» и посмотрите информацию о торгах на право заключения договоров аренды в отношении муниципального имущества 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102" name="CustomShape 8"/>
          <p:cNvSpPr/>
          <p:nvPr/>
        </p:nvSpPr>
        <p:spPr>
          <a:xfrm>
            <a:off x="504000" y="4498560"/>
            <a:ext cx="8999280" cy="54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PT Astra Serif"/>
                <a:ea typeface="DejaVu Sans"/>
              </a:rPr>
              <a:t>Шаг 3.</a:t>
            </a:r>
            <a:r>
              <a:rPr b="0" lang="ru-RU" sz="1600" spc="-1" strike="noStrike">
                <a:solidFill>
                  <a:srgbClr val="000000"/>
                </a:solidFill>
                <a:latin typeface="PT Astra Serif"/>
                <a:ea typeface="DejaVu Sans"/>
              </a:rPr>
              <a:t> Напишите заявление о предоставлении имущества или заявление об объявлении процедуры торгов на право заключения договора аренды имущества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103" name="CustomShape 9"/>
          <p:cNvSpPr/>
          <p:nvPr/>
        </p:nvSpPr>
        <p:spPr>
          <a:xfrm>
            <a:off x="648000" y="6300000"/>
            <a:ext cx="4967280" cy="31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PT Astra Serif"/>
                <a:ea typeface="DejaVu Sans"/>
              </a:rPr>
              <a:t>Шаг 5.</a:t>
            </a:r>
            <a:r>
              <a:rPr b="0" lang="ru-RU" sz="1600" spc="-1" strike="noStrike">
                <a:solidFill>
                  <a:srgbClr val="000000"/>
                </a:solidFill>
                <a:latin typeface="PT Astra Serif"/>
                <a:ea typeface="DejaVu Sans"/>
              </a:rPr>
              <a:t> Заключите договор аренды имущества</a:t>
            </a:r>
            <a:endParaRPr b="0" lang="ru-RU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</TotalTime>
  <Application>LibreOffice/6.4.7.2$Linux_X86_64 LibreOffice_project/40$Build-2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2023-05-04T10:56:15Z</dcterms:created>
  <dc:creator/>
  <dc:description/>
  <dc:language>ru-RU</dc:language>
  <cp:lastModifiedBy/>
  <cp:lastPrinted>2023-05-05T15:20:37Z</cp:lastPrinted>
  <dcterms:modified xsi:type="dcterms:W3CDTF">2023-05-05T15:28:30Z</dcterms:modified>
  <cp:revision>7</cp:revision>
  <dc:subject/>
  <dc:title>Alizarin</dc:title>
</cp:coreProperties>
</file>